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89" r:id="rId6"/>
    <p:sldId id="292" r:id="rId7"/>
    <p:sldId id="282" r:id="rId8"/>
    <p:sldId id="284" r:id="rId9"/>
    <p:sldId id="291" r:id="rId10"/>
    <p:sldId id="293" r:id="rId11"/>
    <p:sldId id="288" r:id="rId12"/>
    <p:sldId id="277" r:id="rId13"/>
    <p:sldId id="286" r:id="rId14"/>
  </p:sldIdLst>
  <p:sldSz cx="9144000" cy="6858000" type="screen4x3"/>
  <p:notesSz cx="6858000" cy="9144000"/>
  <p:embeddedFontLst>
    <p:embeddedFont>
      <p:font typeface="Twinkl" pitchFamily="2" charset="0"/>
      <p:regular r:id="rId17"/>
      <p:bold r:id="rId18"/>
    </p:embeddedFont>
    <p:embeddedFont>
      <p:font typeface="Calibri" panose="020F0502020204030204" pitchFamily="34" charset="0"/>
      <p:regular r:id="rId19"/>
      <p:bold r:id="rId20"/>
      <p:italic r:id="rId21"/>
      <p:boldItalic r:id="rId22"/>
    </p:embeddedFont>
    <p:embeddedFont>
      <p:font typeface="Tuffy" panose="020B0603060100000000" pitchFamily="34" charset="0"/>
      <p:regular r:id="rId23"/>
      <p:bold r:id="rId24"/>
      <p:italic r:id="rId25"/>
      <p:boldItalic r:id="rId26"/>
    </p:embeddedFont>
    <p:embeddedFont>
      <p:font typeface="Tuffy-TTF" panose="020B0603060100000000" pitchFamily="34" charset="0"/>
      <p:regular r:id="rId27"/>
      <p:bold r:id="rId28"/>
      <p:italic r:id="rId29"/>
      <p:boldItalic r:id="rId30"/>
    </p:embeddedFont>
    <p:embeddedFont>
      <p:font typeface="Kalam" panose="020000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7E8BB8"/>
    <a:srgbClr val="0079C3"/>
    <a:srgbClr val="FFE76D"/>
    <a:srgbClr val="072F54"/>
    <a:srgbClr val="003464"/>
    <a:srgbClr val="004382"/>
    <a:srgbClr val="00529C"/>
    <a:srgbClr val="007AC3"/>
    <a:srgbClr val="4EB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0000" autoAdjust="0"/>
    <p:restoredTop sz="94660"/>
  </p:normalViewPr>
  <p:slideViewPr>
    <p:cSldViewPr snapToGrid="0" showGuides="1">
      <p:cViewPr varScale="1">
        <p:scale>
          <a:sx n="117" d="100"/>
          <a:sy n="117" d="100"/>
        </p:scale>
        <p:origin x="498" y="108"/>
      </p:cViewPr>
      <p:guideLst>
        <p:guide orient="horz" pos="2160"/>
        <p:guide pos="2880"/>
        <p:guide pos="340"/>
        <p:guide orient="horz" pos="3952"/>
        <p:guide pos="5420"/>
        <p:guide orient="horz" pos="332"/>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winkl.co.uk/resources/planit-maths-primary-teaching-resources-year-4/planit-maths-primary-teaching-resources-year-4-number---number-and-place-value/planit-maths-primary-teaching-resources-year-4-number---number-and-place-value-read-roman-numerals-to-100-i-to-c-and-know-that-over-time-the-numeral-system-changed-to-include-the-concept-of-zero-and-place-value"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75120"/>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Antonia has written the number 31 using Roman numerals.</a:t>
            </a:r>
          </a:p>
        </p:txBody>
      </p:sp>
      <p:sp>
        <p:nvSpPr>
          <p:cNvPr id="2" name="Rectangle 1"/>
          <p:cNvSpPr/>
          <p:nvPr/>
        </p:nvSpPr>
        <p:spPr>
          <a:xfrm>
            <a:off x="3369276" y="2355313"/>
            <a:ext cx="2313454" cy="1569660"/>
          </a:xfrm>
          <a:prstGeom prst="rect">
            <a:avLst/>
          </a:prstGeom>
        </p:spPr>
        <p:txBody>
          <a:bodyPr wrap="none">
            <a:spAutoFit/>
          </a:bodyPr>
          <a:lstStyle/>
          <a:p>
            <a:r>
              <a:rPr lang="en-GB" sz="9600" dirty="0">
                <a:latin typeface="Kalam" panose="02000000000000000000" pitchFamily="2" charset="0"/>
                <a:cs typeface="Kalam" panose="02000000000000000000" pitchFamily="2" charset="0"/>
              </a:rPr>
              <a:t>IIIX </a:t>
            </a:r>
            <a:endParaRPr lang="en-GB" dirty="0">
              <a:latin typeface="Kalam" panose="02000000000000000000" pitchFamily="2" charset="0"/>
              <a:cs typeface="Kalam" panose="02000000000000000000" pitchFamily="2" charset="0"/>
            </a:endParaRPr>
          </a:p>
        </p:txBody>
      </p:sp>
      <p:sp>
        <p:nvSpPr>
          <p:cNvPr id="9" name="TextBox 8"/>
          <p:cNvSpPr txBox="1"/>
          <p:nvPr/>
        </p:nvSpPr>
        <p:spPr>
          <a:xfrm>
            <a:off x="755650" y="4140091"/>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Can you explain her mistake? What is the correct way to write it?</a:t>
            </a:r>
          </a:p>
        </p:txBody>
      </p:sp>
      <p:sp>
        <p:nvSpPr>
          <p:cNvPr id="11" name="TextBox 10"/>
          <p:cNvSpPr txBox="1"/>
          <p:nvPr/>
        </p:nvSpPr>
        <p:spPr>
          <a:xfrm>
            <a:off x="694343" y="4986966"/>
            <a:ext cx="7632700" cy="772107"/>
          </a:xfrm>
          <a:prstGeom prst="rect">
            <a:avLst/>
          </a:prstGeom>
          <a:noFill/>
          <a:ln w="28575">
            <a:noFill/>
          </a:ln>
        </p:spPr>
        <p:txBody>
          <a:bodyPr wrap="square" lIns="108000" tIns="108000" rIns="108000" bIns="108000" rtlCol="0">
            <a:spAutoFit/>
          </a:bodyPr>
          <a:lstStyle/>
          <a:p>
            <a:r>
              <a:rPr lang="en-GB" dirty="0">
                <a:solidFill>
                  <a:srgbClr val="87BD31"/>
                </a:solidFill>
                <a:latin typeface="Twinkl" pitchFamily="2" charset="0"/>
              </a:rPr>
              <a:t>Antonia has got her tens and ones the wrong way around. To write 31, she should have written XXXI.</a:t>
            </a:r>
          </a:p>
        </p:txBody>
      </p:sp>
    </p:spTree>
    <p:extLst>
      <p:ext uri="{BB962C8B-B14F-4D97-AF65-F5344CB8AC3E}">
        <p14:creationId xmlns:p14="http://schemas.microsoft.com/office/powerpoint/2010/main" val="2656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sp>
        <p:nvSpPr>
          <p:cNvPr id="14" name="Rectangle 13"/>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157" t="3937" r="3876" b="17080"/>
          <a:stretch/>
        </p:blipFill>
        <p:spPr>
          <a:xfrm rot="1632228">
            <a:off x="1083392" y="2292880"/>
            <a:ext cx="1450289" cy="176187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041" t="1396" r="51616" b="1332"/>
          <a:stretch/>
        </p:blipFill>
        <p:spPr>
          <a:xfrm rot="1464208">
            <a:off x="2560256" y="2906350"/>
            <a:ext cx="694299" cy="2061368"/>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842054"/>
            <a:ext cx="7564566" cy="645113"/>
          </a:xfrm>
          <a:prstGeom prst="rect">
            <a:avLst/>
          </a:prstGeom>
          <a:solidFill>
            <a:schemeClr val="bg1"/>
          </a:solidFill>
        </p:spPr>
        <p:txBody>
          <a:bodyPr wrap="square">
            <a:spAutoFit/>
          </a:bodyPr>
          <a:lstStyle/>
          <a:p>
            <a:pPr lvl="0" algn="ctr">
              <a:lnSpc>
                <a:spcPct val="110000"/>
              </a:lnSpc>
            </a:pPr>
            <a:r>
              <a:rPr lang="en-GB" sz="1700" b="1" dirty="0">
                <a:solidFill>
                  <a:srgbClr val="014482"/>
                </a:solidFill>
                <a:latin typeface="Tuffy" panose="020B0603060100000000" pitchFamily="34" charset="0"/>
                <a:ea typeface="Tuffy" panose="020B0603060100000000" pitchFamily="34" charset="0"/>
              </a:rPr>
              <a:t>Read Roman numerals to 100 (I to C) and know that over time, the numeral system changed to include the concept of zero and place value.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628650" y="1127760"/>
            <a:ext cx="7886700" cy="1170597"/>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US" dirty="0"/>
              <a:t>Read Roman numerals to 100 (I to C) and know that over time, the numeral system changed to include the concept of 0 and place value.</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Roman Numerals to 100</a:t>
            </a:r>
            <a:endParaRPr lang="en-GB" sz="1600" b="1" dirty="0">
              <a:solidFill>
                <a:schemeClr val="bg1"/>
              </a:solidFill>
            </a:endParaRPr>
          </a:p>
        </p:txBody>
      </p:sp>
      <p:sp>
        <p:nvSpPr>
          <p:cNvPr id="8" name="TextBox 7"/>
          <p:cNvSpPr txBox="1"/>
          <p:nvPr/>
        </p:nvSpPr>
        <p:spPr>
          <a:xfrm>
            <a:off x="755650" y="1375120"/>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Complete the table using Roman numerals, numbers and words.</a:t>
            </a:r>
            <a:endParaRPr lang="en-GB" dirty="0">
              <a:solidFill>
                <a:schemeClr val="bg1"/>
              </a:solidFill>
            </a:endParaRPr>
          </a:p>
        </p:txBody>
      </p:sp>
      <p:sp>
        <p:nvSpPr>
          <p:cNvPr id="97" name="Rectangle 96"/>
          <p:cNvSpPr/>
          <p:nvPr/>
        </p:nvSpPr>
        <p:spPr>
          <a:xfrm>
            <a:off x="336927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819843233"/>
              </p:ext>
            </p:extLst>
          </p:nvPr>
        </p:nvGraphicFramePr>
        <p:xfrm>
          <a:off x="871992" y="2307599"/>
          <a:ext cx="7400016" cy="2701008"/>
        </p:xfrm>
        <a:graphic>
          <a:graphicData uri="http://schemas.openxmlformats.org/drawingml/2006/table">
            <a:tbl>
              <a:tblPr firstRow="1" bandRow="1">
                <a:tableStyleId>{5940675A-B579-460E-94D1-54222C63F5DA}</a:tableStyleId>
              </a:tblPr>
              <a:tblGrid>
                <a:gridCol w="2466672"/>
                <a:gridCol w="2466672"/>
                <a:gridCol w="2466672"/>
              </a:tblGrid>
              <a:tr h="450168">
                <a:tc>
                  <a:txBody>
                    <a:bodyPr/>
                    <a:lstStyle/>
                    <a:p>
                      <a:pPr algn="ctr">
                        <a:lnSpc>
                          <a:spcPct val="107000"/>
                        </a:lnSpc>
                        <a:spcAft>
                          <a:spcPts val="0"/>
                        </a:spcAft>
                      </a:pPr>
                      <a:r>
                        <a:rPr lang="en-GB" sz="2200" b="1" dirty="0">
                          <a:effectLst/>
                          <a:latin typeface="+mn-lt"/>
                          <a:ea typeface="Calibri" panose="020F0502020204030204" pitchFamily="34" charset="0"/>
                          <a:cs typeface="Calibri" panose="020F0502020204030204" pitchFamily="34" charset="0"/>
                        </a:rPr>
                        <a:t>Roman Numeral</a:t>
                      </a:r>
                      <a:endParaRPr lang="en-GB" sz="1300" dirty="0">
                        <a:effectLst/>
                        <a:latin typeface="+mn-lt"/>
                        <a:ea typeface="Calibri" panose="020F0502020204030204" pitchFamily="34" charset="0"/>
                        <a:cs typeface="Calibri" panose="020F0502020204030204" pitchFamily="34" charset="0"/>
                      </a:endParaRPr>
                    </a:p>
                  </a:txBody>
                  <a:tcPr marL="83250" marR="83250" marT="0" marB="0" anchor="ctr"/>
                </a:tc>
                <a:tc>
                  <a:txBody>
                    <a:bodyPr/>
                    <a:lstStyle/>
                    <a:p>
                      <a:pPr algn="ctr">
                        <a:lnSpc>
                          <a:spcPct val="107000"/>
                        </a:lnSpc>
                        <a:spcAft>
                          <a:spcPts val="0"/>
                        </a:spcAft>
                      </a:pPr>
                      <a:r>
                        <a:rPr lang="en-GB" sz="2200" b="1" dirty="0">
                          <a:effectLst/>
                          <a:latin typeface="+mn-lt"/>
                          <a:ea typeface="Calibri" panose="020F0502020204030204" pitchFamily="34" charset="0"/>
                          <a:cs typeface="Calibri" panose="020F0502020204030204" pitchFamily="34" charset="0"/>
                        </a:rPr>
                        <a:t>Number</a:t>
                      </a:r>
                      <a:endParaRPr lang="en-GB" sz="1300" dirty="0">
                        <a:effectLst/>
                        <a:latin typeface="+mn-lt"/>
                        <a:ea typeface="Calibri" panose="020F0502020204030204" pitchFamily="34" charset="0"/>
                        <a:cs typeface="Calibri" panose="020F0502020204030204" pitchFamily="34" charset="0"/>
                      </a:endParaRPr>
                    </a:p>
                  </a:txBody>
                  <a:tcPr marL="83250" marR="83250" marT="0" marB="0" anchor="ctr"/>
                </a:tc>
                <a:tc>
                  <a:txBody>
                    <a:bodyPr/>
                    <a:lstStyle/>
                    <a:p>
                      <a:pPr algn="ctr">
                        <a:lnSpc>
                          <a:spcPct val="107000"/>
                        </a:lnSpc>
                        <a:spcAft>
                          <a:spcPts val="0"/>
                        </a:spcAft>
                      </a:pPr>
                      <a:r>
                        <a:rPr lang="en-GB" sz="2200" b="1" dirty="0">
                          <a:effectLst/>
                          <a:latin typeface="+mn-lt"/>
                          <a:ea typeface="Calibri" panose="020F0502020204030204" pitchFamily="34" charset="0"/>
                          <a:cs typeface="Calibri" panose="020F0502020204030204" pitchFamily="34" charset="0"/>
                        </a:rPr>
                        <a:t>Words</a:t>
                      </a:r>
                      <a:endParaRPr lang="en-GB" sz="1300" dirty="0">
                        <a:effectLst/>
                        <a:latin typeface="+mn-lt"/>
                        <a:ea typeface="Calibri" panose="020F0502020204030204" pitchFamily="34" charset="0"/>
                        <a:cs typeface="Calibri" panose="020F0502020204030204" pitchFamily="34" charset="0"/>
                      </a:endParaRPr>
                    </a:p>
                  </a:txBody>
                  <a:tcPr marL="83250" marR="83250" marT="0" marB="0" anchor="ctr"/>
                </a:tc>
              </a:tr>
              <a:tr h="450168">
                <a:tc>
                  <a:txBody>
                    <a:bodyPr/>
                    <a:lstStyle/>
                    <a:p>
                      <a:pPr algn="ctr">
                        <a:lnSpc>
                          <a:spcPct val="107000"/>
                        </a:lnSpc>
                        <a:spcAft>
                          <a:spcPts val="0"/>
                        </a:spcAft>
                      </a:pPr>
                      <a:endParaRPr lang="en-GB" sz="2200" dirty="0">
                        <a:solidFill>
                          <a:srgbClr val="00B050"/>
                        </a:solidFill>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endParaRPr lang="en-GB" sz="2200" dirty="0">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r>
                        <a:rPr lang="en-GB" sz="2200" dirty="0">
                          <a:solidFill>
                            <a:srgbClr val="000000"/>
                          </a:solidFill>
                          <a:effectLst/>
                          <a:latin typeface="+mn-lt"/>
                          <a:ea typeface="Calibri" panose="020F0502020204030204" pitchFamily="34" charset="0"/>
                          <a:cs typeface="Calibri" panose="020F0502020204030204" pitchFamily="34" charset="0"/>
                        </a:rPr>
                        <a:t>three</a:t>
                      </a:r>
                      <a:endParaRPr lang="en-GB" sz="2200" dirty="0">
                        <a:effectLst/>
                        <a:latin typeface="+mn-lt"/>
                        <a:ea typeface="Calibri" panose="020F0502020204030204" pitchFamily="34" charset="0"/>
                        <a:cs typeface="Calibri" panose="020F0502020204030204" pitchFamily="34" charset="0"/>
                      </a:endParaRPr>
                    </a:p>
                  </a:txBody>
                  <a:tcPr marL="83250" marR="83250" marT="0" marB="0"/>
                </a:tc>
              </a:tr>
              <a:tr h="450168">
                <a:tc>
                  <a:txBody>
                    <a:bodyPr/>
                    <a:lstStyle/>
                    <a:p>
                      <a:pPr algn="ctr">
                        <a:lnSpc>
                          <a:spcPct val="107000"/>
                        </a:lnSpc>
                        <a:spcAft>
                          <a:spcPts val="0"/>
                        </a:spcAft>
                      </a:pPr>
                      <a:endParaRPr lang="en-GB" sz="2200" dirty="0">
                        <a:solidFill>
                          <a:srgbClr val="00B050"/>
                        </a:solidFill>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r>
                        <a:rPr lang="en-GB" sz="2200" dirty="0">
                          <a:effectLst/>
                          <a:latin typeface="+mn-lt"/>
                          <a:ea typeface="Calibri" panose="020F0502020204030204" pitchFamily="34" charset="0"/>
                          <a:cs typeface="Calibri" panose="020F0502020204030204" pitchFamily="34" charset="0"/>
                        </a:rPr>
                        <a:t>50</a:t>
                      </a:r>
                    </a:p>
                  </a:txBody>
                  <a:tcPr marL="83250" marR="83250" marT="0" marB="0"/>
                </a:tc>
                <a:tc>
                  <a:txBody>
                    <a:bodyPr/>
                    <a:lstStyle/>
                    <a:p>
                      <a:pPr algn="ctr">
                        <a:lnSpc>
                          <a:spcPct val="107000"/>
                        </a:lnSpc>
                        <a:spcAft>
                          <a:spcPts val="0"/>
                        </a:spcAft>
                      </a:pPr>
                      <a:endParaRPr lang="en-GB" sz="2200" dirty="0">
                        <a:effectLst/>
                        <a:latin typeface="+mn-lt"/>
                        <a:ea typeface="Calibri" panose="020F0502020204030204" pitchFamily="34" charset="0"/>
                        <a:cs typeface="Calibri" panose="020F0502020204030204" pitchFamily="34" charset="0"/>
                      </a:endParaRPr>
                    </a:p>
                  </a:txBody>
                  <a:tcPr marL="83250" marR="83250" marT="0" marB="0"/>
                </a:tc>
              </a:tr>
              <a:tr h="450168">
                <a:tc>
                  <a:txBody>
                    <a:bodyPr/>
                    <a:lstStyle/>
                    <a:p>
                      <a:pPr algn="ctr">
                        <a:lnSpc>
                          <a:spcPct val="107000"/>
                        </a:lnSpc>
                        <a:spcAft>
                          <a:spcPts val="0"/>
                        </a:spcAft>
                      </a:pPr>
                      <a:r>
                        <a:rPr lang="en-GB" sz="2200" dirty="0">
                          <a:effectLst/>
                          <a:latin typeface="+mn-lt"/>
                          <a:ea typeface="Calibri" panose="020F0502020204030204" pitchFamily="34" charset="0"/>
                          <a:cs typeface="Calibri" panose="020F0502020204030204" pitchFamily="34" charset="0"/>
                        </a:rPr>
                        <a:t>XLVIII</a:t>
                      </a:r>
                    </a:p>
                  </a:txBody>
                  <a:tcPr marL="83250" marR="83250" marT="0" marB="0"/>
                </a:tc>
                <a:tc>
                  <a:txBody>
                    <a:bodyPr/>
                    <a:lstStyle/>
                    <a:p>
                      <a:pPr algn="ctr">
                        <a:lnSpc>
                          <a:spcPct val="107000"/>
                        </a:lnSpc>
                        <a:spcAft>
                          <a:spcPts val="0"/>
                        </a:spcAft>
                      </a:pPr>
                      <a:endParaRPr lang="en-GB" sz="2200" dirty="0">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endParaRPr lang="en-GB" sz="2200" dirty="0">
                        <a:effectLst/>
                        <a:latin typeface="+mn-lt"/>
                        <a:ea typeface="Calibri" panose="020F0502020204030204" pitchFamily="34" charset="0"/>
                        <a:cs typeface="Calibri" panose="020F0502020204030204" pitchFamily="34" charset="0"/>
                      </a:endParaRPr>
                    </a:p>
                  </a:txBody>
                  <a:tcPr marL="83250" marR="83250" marT="0" marB="0"/>
                </a:tc>
              </a:tr>
              <a:tr h="450168">
                <a:tc>
                  <a:txBody>
                    <a:bodyPr/>
                    <a:lstStyle/>
                    <a:p>
                      <a:pPr algn="ctr">
                        <a:lnSpc>
                          <a:spcPct val="107000"/>
                        </a:lnSpc>
                        <a:spcAft>
                          <a:spcPts val="0"/>
                        </a:spcAft>
                      </a:pPr>
                      <a:r>
                        <a:rPr lang="en-GB" sz="2200" dirty="0">
                          <a:effectLst/>
                          <a:latin typeface="+mn-lt"/>
                          <a:ea typeface="Calibri" panose="020F0502020204030204" pitchFamily="34" charset="0"/>
                          <a:cs typeface="Calibri" panose="020F0502020204030204" pitchFamily="34" charset="0"/>
                        </a:rPr>
                        <a:t>LXXXVII</a:t>
                      </a:r>
                    </a:p>
                  </a:txBody>
                  <a:tcPr marL="83250" marR="83250" marT="0" marB="0"/>
                </a:tc>
                <a:tc>
                  <a:txBody>
                    <a:bodyPr/>
                    <a:lstStyle/>
                    <a:p>
                      <a:pPr algn="ctr">
                        <a:lnSpc>
                          <a:spcPct val="107000"/>
                        </a:lnSpc>
                        <a:spcAft>
                          <a:spcPts val="0"/>
                        </a:spcAft>
                      </a:pPr>
                      <a:endParaRPr lang="en-GB" sz="2200" dirty="0">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endParaRPr lang="en-GB" sz="2200" dirty="0">
                        <a:solidFill>
                          <a:srgbClr val="00B050"/>
                        </a:solidFill>
                        <a:effectLst/>
                        <a:latin typeface="+mn-lt"/>
                        <a:ea typeface="Calibri" panose="020F0502020204030204" pitchFamily="34" charset="0"/>
                        <a:cs typeface="Calibri" panose="020F0502020204030204" pitchFamily="34" charset="0"/>
                      </a:endParaRPr>
                    </a:p>
                  </a:txBody>
                  <a:tcPr marL="83250" marR="83250" marT="0" marB="0"/>
                </a:tc>
              </a:tr>
              <a:tr h="450168">
                <a:tc>
                  <a:txBody>
                    <a:bodyPr/>
                    <a:lstStyle/>
                    <a:p>
                      <a:pPr algn="ctr">
                        <a:lnSpc>
                          <a:spcPct val="107000"/>
                        </a:lnSpc>
                        <a:spcAft>
                          <a:spcPts val="0"/>
                        </a:spcAft>
                      </a:pPr>
                      <a:endParaRPr lang="en-GB" sz="2200" dirty="0">
                        <a:solidFill>
                          <a:srgbClr val="00B050"/>
                        </a:solidFill>
                        <a:effectLst/>
                        <a:latin typeface="+mn-lt"/>
                        <a:ea typeface="Calibri" panose="020F0502020204030204" pitchFamily="34" charset="0"/>
                        <a:cs typeface="Calibri" panose="020F0502020204030204" pitchFamily="34" charset="0"/>
                      </a:endParaRPr>
                    </a:p>
                  </a:txBody>
                  <a:tcPr marL="83250" marR="83250" marT="0" marB="0"/>
                </a:tc>
                <a:tc>
                  <a:txBody>
                    <a:bodyPr/>
                    <a:lstStyle/>
                    <a:p>
                      <a:pPr algn="ctr">
                        <a:lnSpc>
                          <a:spcPct val="107000"/>
                        </a:lnSpc>
                        <a:spcAft>
                          <a:spcPts val="0"/>
                        </a:spcAft>
                      </a:pPr>
                      <a:r>
                        <a:rPr lang="en-GB" sz="2200" dirty="0">
                          <a:effectLst/>
                          <a:latin typeface="+mn-lt"/>
                          <a:ea typeface="Calibri" panose="020F0502020204030204" pitchFamily="34" charset="0"/>
                          <a:cs typeface="Calibri" panose="020F0502020204030204" pitchFamily="34" charset="0"/>
                        </a:rPr>
                        <a:t>99</a:t>
                      </a:r>
                    </a:p>
                  </a:txBody>
                  <a:tcPr marL="83250" marR="83250" marT="0" marB="0"/>
                </a:tc>
                <a:tc>
                  <a:txBody>
                    <a:bodyPr/>
                    <a:lstStyle/>
                    <a:p>
                      <a:pPr algn="ctr">
                        <a:lnSpc>
                          <a:spcPct val="107000"/>
                        </a:lnSpc>
                        <a:spcAft>
                          <a:spcPts val="0"/>
                        </a:spcAft>
                      </a:pPr>
                      <a:endParaRPr lang="en-GB" sz="2200" dirty="0">
                        <a:solidFill>
                          <a:srgbClr val="00B050"/>
                        </a:solidFill>
                        <a:effectLst/>
                        <a:latin typeface="+mn-lt"/>
                        <a:ea typeface="Calibri" panose="020F0502020204030204" pitchFamily="34" charset="0"/>
                        <a:cs typeface="Calibri" panose="020F0502020204030204" pitchFamily="34" charset="0"/>
                      </a:endParaRPr>
                    </a:p>
                  </a:txBody>
                  <a:tcPr marL="83250" marR="83250" marT="0" marB="0"/>
                </a:tc>
              </a:tr>
            </a:tbl>
          </a:graphicData>
        </a:graphic>
      </p:graphicFrame>
      <p:sp>
        <p:nvSpPr>
          <p:cNvPr id="4" name="Rectangle 3"/>
          <p:cNvSpPr/>
          <p:nvPr/>
        </p:nvSpPr>
        <p:spPr>
          <a:xfrm>
            <a:off x="1646937" y="4566837"/>
            <a:ext cx="822661"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XCIX</a:t>
            </a:r>
            <a:endParaRPr lang="en-GB" sz="2200" b="1" dirty="0">
              <a:solidFill>
                <a:srgbClr val="87BD31"/>
              </a:solidFill>
              <a:ea typeface="Calibri" panose="020F0502020204030204" pitchFamily="34" charset="0"/>
              <a:cs typeface="Calibri" panose="020F0502020204030204" pitchFamily="34" charset="0"/>
            </a:endParaRPr>
          </a:p>
        </p:txBody>
      </p:sp>
      <p:sp>
        <p:nvSpPr>
          <p:cNvPr id="11" name="Rectangle 10"/>
          <p:cNvSpPr/>
          <p:nvPr/>
        </p:nvSpPr>
        <p:spPr>
          <a:xfrm>
            <a:off x="1894601" y="3242827"/>
            <a:ext cx="327334"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L</a:t>
            </a:r>
            <a:endParaRPr lang="en-GB" sz="2200" b="1" dirty="0">
              <a:solidFill>
                <a:srgbClr val="87BD31"/>
              </a:solidFill>
              <a:ea typeface="Calibri" panose="020F0502020204030204" pitchFamily="34" charset="0"/>
              <a:cs typeface="Calibri" panose="020F0502020204030204" pitchFamily="34" charset="0"/>
            </a:endParaRPr>
          </a:p>
        </p:txBody>
      </p:sp>
      <p:sp>
        <p:nvSpPr>
          <p:cNvPr id="12" name="Rectangle 11"/>
          <p:cNvSpPr/>
          <p:nvPr/>
        </p:nvSpPr>
        <p:spPr>
          <a:xfrm>
            <a:off x="1795214" y="2792573"/>
            <a:ext cx="526106" cy="434606"/>
          </a:xfrm>
          <a:prstGeom prst="rect">
            <a:avLst/>
          </a:prstGeom>
        </p:spPr>
        <p:txBody>
          <a:bodyPr wrap="none">
            <a:spAutoFit/>
          </a:bodyPr>
          <a:lstStyle/>
          <a:p>
            <a:pPr algn="ctr">
              <a:lnSpc>
                <a:spcPct val="107000"/>
              </a:lnSpc>
              <a:spcAft>
                <a:spcPts val="0"/>
              </a:spcAft>
            </a:pPr>
            <a:r>
              <a:rPr lang="en-GB" sz="2200" b="1" dirty="0">
                <a:solidFill>
                  <a:srgbClr val="87BD31"/>
                </a:solidFill>
                <a:ea typeface="Calibri" panose="020F0502020204030204" pitchFamily="34" charset="0"/>
                <a:cs typeface="Calibri" panose="020F0502020204030204" pitchFamily="34" charset="0"/>
              </a:rPr>
              <a:t>III</a:t>
            </a:r>
          </a:p>
        </p:txBody>
      </p:sp>
      <p:sp>
        <p:nvSpPr>
          <p:cNvPr id="13" name="Rectangle 12"/>
          <p:cNvSpPr/>
          <p:nvPr/>
        </p:nvSpPr>
        <p:spPr>
          <a:xfrm>
            <a:off x="4389967" y="2767859"/>
            <a:ext cx="332142"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3</a:t>
            </a:r>
            <a:endParaRPr lang="en-GB" sz="2200" b="1" dirty="0">
              <a:solidFill>
                <a:srgbClr val="87BD31"/>
              </a:solidFill>
              <a:ea typeface="Calibri" panose="020F0502020204030204" pitchFamily="34" charset="0"/>
              <a:cs typeface="Calibri" panose="020F0502020204030204" pitchFamily="34" charset="0"/>
            </a:endParaRPr>
          </a:p>
        </p:txBody>
      </p:sp>
      <p:sp>
        <p:nvSpPr>
          <p:cNvPr id="14" name="Rectangle 13"/>
          <p:cNvSpPr/>
          <p:nvPr/>
        </p:nvSpPr>
        <p:spPr>
          <a:xfrm>
            <a:off x="4319564" y="3667412"/>
            <a:ext cx="514886"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48</a:t>
            </a:r>
            <a:endParaRPr lang="en-GB" sz="2200" b="1" dirty="0">
              <a:solidFill>
                <a:srgbClr val="87BD31"/>
              </a:solidFill>
              <a:ea typeface="Calibri" panose="020F0502020204030204" pitchFamily="34" charset="0"/>
              <a:cs typeface="Calibri" panose="020F0502020204030204" pitchFamily="34" charset="0"/>
            </a:endParaRPr>
          </a:p>
        </p:txBody>
      </p:sp>
      <p:sp>
        <p:nvSpPr>
          <p:cNvPr id="15" name="Rectangle 14"/>
          <p:cNvSpPr/>
          <p:nvPr/>
        </p:nvSpPr>
        <p:spPr>
          <a:xfrm>
            <a:off x="4325778" y="4102923"/>
            <a:ext cx="492443"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87</a:t>
            </a:r>
            <a:endParaRPr lang="en-GB" sz="2200" b="1" dirty="0">
              <a:solidFill>
                <a:srgbClr val="87BD31"/>
              </a:solidFill>
              <a:ea typeface="Calibri" panose="020F0502020204030204" pitchFamily="34" charset="0"/>
              <a:cs typeface="Calibri" panose="020F0502020204030204" pitchFamily="34" charset="0"/>
            </a:endParaRPr>
          </a:p>
        </p:txBody>
      </p:sp>
      <p:sp>
        <p:nvSpPr>
          <p:cNvPr id="16" name="Rectangle 15"/>
          <p:cNvSpPr/>
          <p:nvPr/>
        </p:nvSpPr>
        <p:spPr>
          <a:xfrm>
            <a:off x="6670072" y="3203459"/>
            <a:ext cx="739305"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fifty</a:t>
            </a:r>
            <a:endParaRPr lang="en-GB" sz="2200" b="1" dirty="0">
              <a:solidFill>
                <a:srgbClr val="87BD31"/>
              </a:solidFill>
              <a:ea typeface="Calibri" panose="020F0502020204030204" pitchFamily="34" charset="0"/>
              <a:cs typeface="Calibri" panose="020F0502020204030204" pitchFamily="34" charset="0"/>
            </a:endParaRPr>
          </a:p>
        </p:txBody>
      </p:sp>
      <p:sp>
        <p:nvSpPr>
          <p:cNvPr id="17" name="Rectangle 16"/>
          <p:cNvSpPr/>
          <p:nvPr/>
        </p:nvSpPr>
        <p:spPr>
          <a:xfrm>
            <a:off x="6250886" y="3649865"/>
            <a:ext cx="1577676"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forty-eight</a:t>
            </a:r>
            <a:endParaRPr lang="en-GB" sz="2200" b="1" dirty="0">
              <a:solidFill>
                <a:srgbClr val="87BD31"/>
              </a:solidFill>
              <a:ea typeface="Calibri" panose="020F0502020204030204" pitchFamily="34" charset="0"/>
              <a:cs typeface="Calibri" panose="020F0502020204030204" pitchFamily="34" charset="0"/>
            </a:endParaRPr>
          </a:p>
        </p:txBody>
      </p:sp>
      <p:sp>
        <p:nvSpPr>
          <p:cNvPr id="18" name="Rectangle 17"/>
          <p:cNvSpPr/>
          <p:nvPr/>
        </p:nvSpPr>
        <p:spPr>
          <a:xfrm>
            <a:off x="6140279" y="4103695"/>
            <a:ext cx="1798890"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eighty-seven</a:t>
            </a:r>
            <a:endParaRPr lang="en-GB" sz="2200" b="1" dirty="0">
              <a:solidFill>
                <a:srgbClr val="87BD31"/>
              </a:solidFill>
              <a:ea typeface="Calibri" panose="020F0502020204030204" pitchFamily="34" charset="0"/>
              <a:cs typeface="Calibri" panose="020F0502020204030204" pitchFamily="34" charset="0"/>
            </a:endParaRPr>
          </a:p>
        </p:txBody>
      </p:sp>
      <p:sp>
        <p:nvSpPr>
          <p:cNvPr id="19" name="Rectangle 18"/>
          <p:cNvSpPr/>
          <p:nvPr/>
        </p:nvSpPr>
        <p:spPr>
          <a:xfrm>
            <a:off x="6243062" y="4549287"/>
            <a:ext cx="1661031"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ninety-nine</a:t>
            </a:r>
            <a:endParaRPr lang="en-GB" sz="2200" b="1" dirty="0">
              <a:solidFill>
                <a:srgbClr val="87BD3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P spid="12" grpId="0"/>
      <p:bldP spid="13" grpId="0"/>
      <p:bldP spid="14"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sp>
        <p:nvSpPr>
          <p:cNvPr id="97" name="Rectangle 96"/>
          <p:cNvSpPr/>
          <p:nvPr/>
        </p:nvSpPr>
        <p:spPr>
          <a:xfrm>
            <a:off x="336927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375120"/>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Circle each Roman numeral in the hundred </a:t>
            </a:r>
            <a:r>
              <a:rPr lang="en-GB" dirty="0" smtClean="0">
                <a:solidFill>
                  <a:schemeClr val="bg1"/>
                </a:solidFill>
                <a:latin typeface="Twinkl" pitchFamily="2" charset="0"/>
              </a:rPr>
              <a:t>square.</a:t>
            </a:r>
            <a:endParaRPr lang="en-GB" dirty="0">
              <a:solidFill>
                <a:schemeClr val="bg1"/>
              </a:solidFill>
            </a:endParaRPr>
          </a:p>
        </p:txBody>
      </p:sp>
      <p:graphicFrame>
        <p:nvGraphicFramePr>
          <p:cNvPr id="10" name="Table 9">
            <a:extLst>
              <a:ext uri="{FF2B5EF4-FFF2-40B4-BE49-F238E27FC236}">
                <a16:creationId xmlns="" xmlns:a16="http://schemas.microsoft.com/office/drawing/2014/main" id="{13D3D353-4F24-4B51-86B4-0692ADBDFF58}"/>
              </a:ext>
            </a:extLst>
          </p:cNvPr>
          <p:cNvGraphicFramePr>
            <a:graphicFrameLocks noGrp="1"/>
          </p:cNvGraphicFramePr>
          <p:nvPr>
            <p:extLst>
              <p:ext uri="{D42A27DB-BD31-4B8C-83A1-F6EECF244321}">
                <p14:modId xmlns:p14="http://schemas.microsoft.com/office/powerpoint/2010/main" val="1060033383"/>
              </p:ext>
            </p:extLst>
          </p:nvPr>
        </p:nvGraphicFramePr>
        <p:xfrm>
          <a:off x="4324309" y="2051616"/>
          <a:ext cx="4064041" cy="3713917"/>
        </p:xfrm>
        <a:graphic>
          <a:graphicData uri="http://schemas.openxmlformats.org/drawingml/2006/table">
            <a:tbl>
              <a:tblPr firstRow="1" firstCol="1" bandRow="1">
                <a:tableStyleId>{5940675A-B579-460E-94D1-54222C63F5DA}</a:tableStyleId>
              </a:tblPr>
              <a:tblGrid>
                <a:gridCol w="372822">
                  <a:extLst>
                    <a:ext uri="{9D8B030D-6E8A-4147-A177-3AD203B41FA5}">
                      <a16:colId xmlns="" xmlns:a16="http://schemas.microsoft.com/office/drawing/2014/main" val="3295633720"/>
                    </a:ext>
                  </a:extLst>
                </a:gridCol>
                <a:gridCol w="403957">
                  <a:extLst>
                    <a:ext uri="{9D8B030D-6E8A-4147-A177-3AD203B41FA5}">
                      <a16:colId xmlns="" xmlns:a16="http://schemas.microsoft.com/office/drawing/2014/main" val="563191069"/>
                    </a:ext>
                  </a:extLst>
                </a:gridCol>
                <a:gridCol w="398686">
                  <a:extLst>
                    <a:ext uri="{9D8B030D-6E8A-4147-A177-3AD203B41FA5}">
                      <a16:colId xmlns="" xmlns:a16="http://schemas.microsoft.com/office/drawing/2014/main" val="1441400571"/>
                    </a:ext>
                  </a:extLst>
                </a:gridCol>
                <a:gridCol w="398686">
                  <a:extLst>
                    <a:ext uri="{9D8B030D-6E8A-4147-A177-3AD203B41FA5}">
                      <a16:colId xmlns="" xmlns:a16="http://schemas.microsoft.com/office/drawing/2014/main" val="1842708151"/>
                    </a:ext>
                  </a:extLst>
                </a:gridCol>
                <a:gridCol w="398686">
                  <a:extLst>
                    <a:ext uri="{9D8B030D-6E8A-4147-A177-3AD203B41FA5}">
                      <a16:colId xmlns="" xmlns:a16="http://schemas.microsoft.com/office/drawing/2014/main" val="1770185460"/>
                    </a:ext>
                  </a:extLst>
                </a:gridCol>
                <a:gridCol w="398686">
                  <a:extLst>
                    <a:ext uri="{9D8B030D-6E8A-4147-A177-3AD203B41FA5}">
                      <a16:colId xmlns="" xmlns:a16="http://schemas.microsoft.com/office/drawing/2014/main" val="683980093"/>
                    </a:ext>
                  </a:extLst>
                </a:gridCol>
                <a:gridCol w="398686">
                  <a:extLst>
                    <a:ext uri="{9D8B030D-6E8A-4147-A177-3AD203B41FA5}">
                      <a16:colId xmlns="" xmlns:a16="http://schemas.microsoft.com/office/drawing/2014/main" val="3916914787"/>
                    </a:ext>
                  </a:extLst>
                </a:gridCol>
                <a:gridCol w="416726">
                  <a:extLst>
                    <a:ext uri="{9D8B030D-6E8A-4147-A177-3AD203B41FA5}">
                      <a16:colId xmlns="" xmlns:a16="http://schemas.microsoft.com/office/drawing/2014/main" val="2381795675"/>
                    </a:ext>
                  </a:extLst>
                </a:gridCol>
                <a:gridCol w="397517">
                  <a:extLst>
                    <a:ext uri="{9D8B030D-6E8A-4147-A177-3AD203B41FA5}">
                      <a16:colId xmlns="" xmlns:a16="http://schemas.microsoft.com/office/drawing/2014/main" val="4091466536"/>
                    </a:ext>
                  </a:extLst>
                </a:gridCol>
                <a:gridCol w="479589">
                  <a:extLst>
                    <a:ext uri="{9D8B030D-6E8A-4147-A177-3AD203B41FA5}">
                      <a16:colId xmlns="" xmlns:a16="http://schemas.microsoft.com/office/drawing/2014/main" val="3924482579"/>
                    </a:ext>
                  </a:extLst>
                </a:gridCol>
              </a:tblGrid>
              <a:tr h="369683">
                <a:tc>
                  <a:txBody>
                    <a:bodyPr/>
                    <a:lstStyle/>
                    <a:p>
                      <a:pPr algn="ctr">
                        <a:lnSpc>
                          <a:spcPct val="107000"/>
                        </a:lnSpc>
                        <a:spcAft>
                          <a:spcPts val="0"/>
                        </a:spcAft>
                      </a:pPr>
                      <a:r>
                        <a:rPr lang="en-GB" sz="1600" dirty="0">
                          <a:solidFill>
                            <a:schemeClr val="tx1"/>
                          </a:solidFill>
                          <a:effectLst/>
                          <a:latin typeface="+mn-lt"/>
                        </a:rPr>
                        <a:t>1</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2</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7</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10</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506641203"/>
                  </a:ext>
                </a:extLst>
              </a:tr>
              <a:tr h="369683">
                <a:tc>
                  <a:txBody>
                    <a:bodyPr/>
                    <a:lstStyle/>
                    <a:p>
                      <a:pPr algn="ctr">
                        <a:lnSpc>
                          <a:spcPct val="107000"/>
                        </a:lnSpc>
                        <a:spcAft>
                          <a:spcPts val="0"/>
                        </a:spcAft>
                      </a:pPr>
                      <a:r>
                        <a:rPr lang="en-GB" sz="1600" dirty="0">
                          <a:solidFill>
                            <a:schemeClr val="tx1"/>
                          </a:solidFill>
                          <a:effectLst/>
                          <a:latin typeface="+mn-lt"/>
                        </a:rPr>
                        <a:t>11</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12</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14</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16</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19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20</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3205669705"/>
                  </a:ext>
                </a:extLst>
              </a:tr>
              <a:tr h="369683">
                <a:tc>
                  <a:txBody>
                    <a:bodyPr/>
                    <a:lstStyle/>
                    <a:p>
                      <a:pPr algn="ctr">
                        <a:lnSpc>
                          <a:spcPct val="107000"/>
                        </a:lnSpc>
                        <a:spcAft>
                          <a:spcPts val="0"/>
                        </a:spcAft>
                      </a:pPr>
                      <a:r>
                        <a:rPr lang="en-GB" sz="1600">
                          <a:solidFill>
                            <a:schemeClr val="tx1"/>
                          </a:solidFill>
                          <a:effectLst/>
                          <a:latin typeface="+mn-lt"/>
                        </a:rPr>
                        <a:t>21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23</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24</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29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30</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689940317"/>
                  </a:ext>
                </a:extLst>
              </a:tr>
              <a:tr h="369683">
                <a:tc>
                  <a:txBody>
                    <a:bodyPr/>
                    <a:lstStyle/>
                    <a:p>
                      <a:pPr algn="ctr">
                        <a:lnSpc>
                          <a:spcPct val="107000"/>
                        </a:lnSpc>
                        <a:spcAft>
                          <a:spcPts val="0"/>
                        </a:spcAft>
                      </a:pPr>
                      <a:r>
                        <a:rPr lang="en-GB" sz="1600">
                          <a:solidFill>
                            <a:schemeClr val="tx1"/>
                          </a:solidFill>
                          <a:effectLst/>
                          <a:latin typeface="+mn-lt"/>
                        </a:rPr>
                        <a:t>31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35</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36</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39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40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447431642"/>
                  </a:ext>
                </a:extLst>
              </a:tr>
              <a:tr h="369683">
                <a:tc>
                  <a:txBody>
                    <a:bodyPr/>
                    <a:lstStyle/>
                    <a:p>
                      <a:pPr algn="ctr">
                        <a:lnSpc>
                          <a:spcPct val="107000"/>
                        </a:lnSpc>
                        <a:spcAft>
                          <a:spcPts val="0"/>
                        </a:spcAft>
                      </a:pPr>
                      <a:r>
                        <a:rPr lang="en-GB" sz="1600" dirty="0">
                          <a:solidFill>
                            <a:schemeClr val="tx1"/>
                          </a:solidFill>
                          <a:effectLst/>
                          <a:latin typeface="+mn-lt"/>
                        </a:rPr>
                        <a:t>41</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47</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48</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49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50</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2032791088"/>
                  </a:ext>
                </a:extLst>
              </a:tr>
              <a:tr h="369683">
                <a:tc>
                  <a:txBody>
                    <a:bodyPr/>
                    <a:lstStyle/>
                    <a:p>
                      <a:pPr algn="ctr">
                        <a:lnSpc>
                          <a:spcPct val="107000"/>
                        </a:lnSpc>
                        <a:spcAft>
                          <a:spcPts val="0"/>
                        </a:spcAft>
                      </a:pPr>
                      <a:r>
                        <a:rPr lang="en-GB" sz="1600">
                          <a:solidFill>
                            <a:schemeClr val="tx1"/>
                          </a:solidFill>
                          <a:effectLst/>
                          <a:latin typeface="+mn-lt"/>
                        </a:rPr>
                        <a:t>51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55</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57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58</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59</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60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3424752214"/>
                  </a:ext>
                </a:extLst>
              </a:tr>
              <a:tr h="369683">
                <a:tc>
                  <a:txBody>
                    <a:bodyPr/>
                    <a:lstStyle/>
                    <a:p>
                      <a:pPr algn="ctr">
                        <a:lnSpc>
                          <a:spcPct val="107000"/>
                        </a:lnSpc>
                        <a:spcAft>
                          <a:spcPts val="0"/>
                        </a:spcAft>
                      </a:pPr>
                      <a:r>
                        <a:rPr lang="en-GB" sz="1600">
                          <a:solidFill>
                            <a:schemeClr val="tx1"/>
                          </a:solidFill>
                          <a:effectLst/>
                          <a:latin typeface="+mn-lt"/>
                        </a:rPr>
                        <a:t>61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62</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66</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68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69</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70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2679444767"/>
                  </a:ext>
                </a:extLst>
              </a:tr>
              <a:tr h="369683">
                <a:tc>
                  <a:txBody>
                    <a:bodyPr/>
                    <a:lstStyle/>
                    <a:p>
                      <a:pPr algn="ctr">
                        <a:lnSpc>
                          <a:spcPct val="107000"/>
                        </a:lnSpc>
                        <a:spcAft>
                          <a:spcPts val="0"/>
                        </a:spcAft>
                      </a:pPr>
                      <a:r>
                        <a:rPr lang="en-GB" sz="1600">
                          <a:solidFill>
                            <a:schemeClr val="tx1"/>
                          </a:solidFill>
                          <a:effectLst/>
                          <a:latin typeface="+mn-lt"/>
                        </a:rPr>
                        <a:t>71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77</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79</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80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2941689775"/>
                  </a:ext>
                </a:extLst>
              </a:tr>
              <a:tr h="369683">
                <a:tc>
                  <a:txBody>
                    <a:bodyPr/>
                    <a:lstStyle/>
                    <a:p>
                      <a:pPr algn="ctr">
                        <a:lnSpc>
                          <a:spcPct val="107000"/>
                        </a:lnSpc>
                        <a:spcAft>
                          <a:spcPts val="0"/>
                        </a:spcAft>
                      </a:pPr>
                      <a:r>
                        <a:rPr lang="en-GB" sz="1600">
                          <a:solidFill>
                            <a:schemeClr val="tx1"/>
                          </a:solidFill>
                          <a:effectLst/>
                          <a:latin typeface="+mn-lt"/>
                        </a:rPr>
                        <a:t>81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83</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87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88</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89</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90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871425780"/>
                  </a:ext>
                </a:extLst>
              </a:tr>
              <a:tr h="386770">
                <a:tc>
                  <a:txBody>
                    <a:bodyPr/>
                    <a:lstStyle/>
                    <a:p>
                      <a:pPr algn="ctr">
                        <a:lnSpc>
                          <a:spcPct val="107000"/>
                        </a:lnSpc>
                        <a:spcAft>
                          <a:spcPts val="0"/>
                        </a:spcAft>
                      </a:pPr>
                      <a:r>
                        <a:rPr lang="en-GB" sz="1600">
                          <a:solidFill>
                            <a:schemeClr val="tx1"/>
                          </a:solidFill>
                          <a:effectLst/>
                          <a:latin typeface="+mn-lt"/>
                        </a:rPr>
                        <a:t>91</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92</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93</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94</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95</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96</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97</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a:solidFill>
                            <a:schemeClr val="tx1"/>
                          </a:solidFill>
                          <a:effectLst/>
                          <a:latin typeface="+mn-lt"/>
                        </a:rPr>
                        <a:t>98</a:t>
                      </a:r>
                      <a:endParaRPr lang="en-GB"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99</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GB" sz="1600" dirty="0">
                          <a:solidFill>
                            <a:schemeClr val="tx1"/>
                          </a:solidFill>
                          <a:effectLst/>
                          <a:latin typeface="+mn-lt"/>
                        </a:rPr>
                        <a:t>100</a:t>
                      </a:r>
                      <a:endParaRPr lang="en-GB"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312575927"/>
                  </a:ext>
                </a:extLst>
              </a:tr>
            </a:tbl>
          </a:graphicData>
        </a:graphic>
      </p:graphicFrame>
      <p:sp>
        <p:nvSpPr>
          <p:cNvPr id="11" name="TextBox 10"/>
          <p:cNvSpPr txBox="1"/>
          <p:nvPr/>
        </p:nvSpPr>
        <p:spPr>
          <a:xfrm>
            <a:off x="1554721" y="2051615"/>
            <a:ext cx="1583896" cy="3819095"/>
          </a:xfrm>
          <a:prstGeom prst="rect">
            <a:avLst/>
          </a:prstGeom>
          <a:solidFill>
            <a:srgbClr val="7E8BB8"/>
          </a:solidFill>
          <a:ln w="28575">
            <a:noFill/>
          </a:ln>
        </p:spPr>
        <p:txBody>
          <a:bodyPr wrap="square" lIns="108000" tIns="108000" rIns="108000" bIns="108000" rtlCol="0">
            <a:spAutoFit/>
          </a:bodyPr>
          <a:lstStyle/>
          <a:p>
            <a:pPr algn="ctr"/>
            <a:r>
              <a:rPr lang="en-GB" b="1" dirty="0">
                <a:solidFill>
                  <a:schemeClr val="bg1"/>
                </a:solidFill>
                <a:latin typeface="Twinkl" pitchFamily="2" charset="0"/>
              </a:rPr>
              <a:t>VII</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XXIV</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XLI</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XC</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XCIII</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XVI</a:t>
            </a:r>
          </a:p>
          <a:p>
            <a:pPr algn="ctr"/>
            <a:endParaRPr lang="en-GB" b="1" dirty="0">
              <a:solidFill>
                <a:schemeClr val="bg1"/>
              </a:solidFill>
              <a:latin typeface="Twinkl" pitchFamily="2" charset="0"/>
            </a:endParaRPr>
          </a:p>
          <a:p>
            <a:pPr algn="ctr"/>
            <a:r>
              <a:rPr lang="en-GB" b="1" dirty="0">
                <a:solidFill>
                  <a:schemeClr val="bg1"/>
                </a:solidFill>
                <a:latin typeface="Twinkl" pitchFamily="2" charset="0"/>
              </a:rPr>
              <a:t>LXIX</a:t>
            </a:r>
          </a:p>
        </p:txBody>
      </p:sp>
      <p:sp>
        <p:nvSpPr>
          <p:cNvPr id="3" name="Oval 2"/>
          <p:cNvSpPr/>
          <p:nvPr/>
        </p:nvSpPr>
        <p:spPr>
          <a:xfrm>
            <a:off x="6730315" y="2068091"/>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23377" y="2430556"/>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531711" y="2801259"/>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47910" y="3554347"/>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551818" y="4288189"/>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976037" y="5021356"/>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28056" y="5400845"/>
            <a:ext cx="329513" cy="32951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sp>
        <p:nvSpPr>
          <p:cNvPr id="97" name="Rectangle 96"/>
          <p:cNvSpPr/>
          <p:nvPr/>
        </p:nvSpPr>
        <p:spPr>
          <a:xfrm>
            <a:off x="336927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375120"/>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Complete the number sequences using Roman numerals</a:t>
            </a:r>
            <a:r>
              <a:rPr lang="en-GB" dirty="0" smtClean="0">
                <a:solidFill>
                  <a:schemeClr val="bg1"/>
                </a:solidFill>
                <a:latin typeface="Twinkl" pitchFamily="2" charset="0"/>
              </a:rPr>
              <a:t>.</a:t>
            </a:r>
            <a:endParaRPr lang="en-GB" dirty="0">
              <a:solidFill>
                <a:schemeClr val="bg1"/>
              </a:solidFill>
            </a:endParaRPr>
          </a:p>
        </p:txBody>
      </p:sp>
      <p:graphicFrame>
        <p:nvGraphicFramePr>
          <p:cNvPr id="19" name="Table 18">
            <a:extLst>
              <a:ext uri="{FF2B5EF4-FFF2-40B4-BE49-F238E27FC236}">
                <a16:creationId xmlns="" xmlns:a16="http://schemas.microsoft.com/office/drawing/2014/main" id="{AADDF2FB-0D56-4546-A783-67FF6D0F4F4E}"/>
              </a:ext>
            </a:extLst>
          </p:cNvPr>
          <p:cNvGraphicFramePr>
            <a:graphicFrameLocks noGrp="1"/>
          </p:cNvGraphicFramePr>
          <p:nvPr>
            <p:extLst>
              <p:ext uri="{D42A27DB-BD31-4B8C-83A1-F6EECF244321}">
                <p14:modId xmlns:p14="http://schemas.microsoft.com/office/powerpoint/2010/main" val="1171359828"/>
              </p:ext>
            </p:extLst>
          </p:nvPr>
        </p:nvGraphicFramePr>
        <p:xfrm>
          <a:off x="846526" y="2841334"/>
          <a:ext cx="7450947" cy="587666"/>
        </p:xfrm>
        <a:graphic>
          <a:graphicData uri="http://schemas.openxmlformats.org/drawingml/2006/table">
            <a:tbl>
              <a:tblPr firstRow="1" bandRow="1">
                <a:tableStyleId>{5940675A-B579-460E-94D1-54222C63F5DA}</a:tableStyleId>
              </a:tblPr>
              <a:tblGrid>
                <a:gridCol w="1064421">
                  <a:extLst>
                    <a:ext uri="{9D8B030D-6E8A-4147-A177-3AD203B41FA5}">
                      <a16:colId xmlns="" xmlns:a16="http://schemas.microsoft.com/office/drawing/2014/main" val="3018403254"/>
                    </a:ext>
                  </a:extLst>
                </a:gridCol>
                <a:gridCol w="1064421">
                  <a:extLst>
                    <a:ext uri="{9D8B030D-6E8A-4147-A177-3AD203B41FA5}">
                      <a16:colId xmlns="" xmlns:a16="http://schemas.microsoft.com/office/drawing/2014/main" val="3638215244"/>
                    </a:ext>
                  </a:extLst>
                </a:gridCol>
                <a:gridCol w="1064421">
                  <a:extLst>
                    <a:ext uri="{9D8B030D-6E8A-4147-A177-3AD203B41FA5}">
                      <a16:colId xmlns="" xmlns:a16="http://schemas.microsoft.com/office/drawing/2014/main" val="1259389891"/>
                    </a:ext>
                  </a:extLst>
                </a:gridCol>
                <a:gridCol w="1064421">
                  <a:extLst>
                    <a:ext uri="{9D8B030D-6E8A-4147-A177-3AD203B41FA5}">
                      <a16:colId xmlns="" xmlns:a16="http://schemas.microsoft.com/office/drawing/2014/main" val="2527775275"/>
                    </a:ext>
                  </a:extLst>
                </a:gridCol>
                <a:gridCol w="1064421">
                  <a:extLst>
                    <a:ext uri="{9D8B030D-6E8A-4147-A177-3AD203B41FA5}">
                      <a16:colId xmlns="" xmlns:a16="http://schemas.microsoft.com/office/drawing/2014/main" val="2969562644"/>
                    </a:ext>
                  </a:extLst>
                </a:gridCol>
                <a:gridCol w="1064421">
                  <a:extLst>
                    <a:ext uri="{9D8B030D-6E8A-4147-A177-3AD203B41FA5}">
                      <a16:colId xmlns="" xmlns:a16="http://schemas.microsoft.com/office/drawing/2014/main" val="4166011267"/>
                    </a:ext>
                  </a:extLst>
                </a:gridCol>
                <a:gridCol w="1064421">
                  <a:extLst>
                    <a:ext uri="{9D8B030D-6E8A-4147-A177-3AD203B41FA5}">
                      <a16:colId xmlns="" xmlns:a16="http://schemas.microsoft.com/office/drawing/2014/main" val="696335813"/>
                    </a:ext>
                  </a:extLst>
                </a:gridCol>
              </a:tblGrid>
              <a:tr h="587666">
                <a:tc>
                  <a:txBody>
                    <a:bodyPr/>
                    <a:lstStyle/>
                    <a:p>
                      <a:pPr algn="ctr"/>
                      <a:r>
                        <a:rPr lang="en-GB" sz="2500" dirty="0"/>
                        <a:t>20</a:t>
                      </a:r>
                    </a:p>
                  </a:txBody>
                  <a:tcPr marL="129247" marR="129247" marT="64623" marB="64623"/>
                </a:tc>
                <a:tc>
                  <a:txBody>
                    <a:bodyPr/>
                    <a:lstStyle/>
                    <a:p>
                      <a:pPr algn="ctr"/>
                      <a:endParaRPr lang="en-GB" sz="2500" dirty="0">
                        <a:solidFill>
                          <a:srgbClr val="00B050"/>
                        </a:solidFill>
                      </a:endParaRPr>
                    </a:p>
                  </a:txBody>
                  <a:tcPr marL="129247" marR="129247" marT="64623" marB="64623"/>
                </a:tc>
                <a:tc>
                  <a:txBody>
                    <a:bodyPr/>
                    <a:lstStyle/>
                    <a:p>
                      <a:pPr algn="ctr"/>
                      <a:r>
                        <a:rPr lang="en-GB" sz="2500" dirty="0"/>
                        <a:t>18</a:t>
                      </a:r>
                    </a:p>
                  </a:txBody>
                  <a:tcPr marL="129247" marR="129247" marT="64623" marB="64623"/>
                </a:tc>
                <a:tc>
                  <a:txBody>
                    <a:bodyPr/>
                    <a:lstStyle/>
                    <a:p>
                      <a:pPr algn="ctr"/>
                      <a:r>
                        <a:rPr lang="en-GB" sz="2500" dirty="0">
                          <a:solidFill>
                            <a:schemeClr val="tx1"/>
                          </a:solidFill>
                        </a:rPr>
                        <a:t>17</a:t>
                      </a:r>
                    </a:p>
                  </a:txBody>
                  <a:tcPr marL="129247" marR="129247" marT="64623" marB="64623"/>
                </a:tc>
                <a:tc>
                  <a:txBody>
                    <a:bodyPr/>
                    <a:lstStyle/>
                    <a:p>
                      <a:pPr algn="ctr"/>
                      <a:endParaRPr lang="en-GB" sz="2500" dirty="0">
                        <a:solidFill>
                          <a:srgbClr val="00B050"/>
                        </a:solidFill>
                      </a:endParaRPr>
                    </a:p>
                  </a:txBody>
                  <a:tcPr marL="129247" marR="129247" marT="64623" marB="64623"/>
                </a:tc>
                <a:tc>
                  <a:txBody>
                    <a:bodyPr/>
                    <a:lstStyle/>
                    <a:p>
                      <a:pPr algn="ctr"/>
                      <a:r>
                        <a:rPr lang="en-GB" sz="2500" dirty="0"/>
                        <a:t>15</a:t>
                      </a:r>
                    </a:p>
                  </a:txBody>
                  <a:tcPr marL="129247" marR="129247" marT="64623" marB="64623"/>
                </a:tc>
                <a:tc>
                  <a:txBody>
                    <a:bodyPr/>
                    <a:lstStyle/>
                    <a:p>
                      <a:pPr algn="ctr"/>
                      <a:endParaRPr lang="en-GB" sz="2500" dirty="0">
                        <a:solidFill>
                          <a:srgbClr val="00B050"/>
                        </a:solidFill>
                      </a:endParaRPr>
                    </a:p>
                  </a:txBody>
                  <a:tcPr marL="129247" marR="129247" marT="64623" marB="64623"/>
                </a:tc>
                <a:extLst>
                  <a:ext uri="{0D108BD9-81ED-4DB2-BD59-A6C34878D82A}">
                    <a16:rowId xmlns="" xmlns:a16="http://schemas.microsoft.com/office/drawing/2014/main" val="173143150"/>
                  </a:ext>
                </a:extLst>
              </a:tr>
            </a:tbl>
          </a:graphicData>
        </a:graphic>
      </p:graphicFrame>
      <p:graphicFrame>
        <p:nvGraphicFramePr>
          <p:cNvPr id="20" name="Table 19">
            <a:extLst>
              <a:ext uri="{FF2B5EF4-FFF2-40B4-BE49-F238E27FC236}">
                <a16:creationId xmlns="" xmlns:a16="http://schemas.microsoft.com/office/drawing/2014/main" id="{4DB65A5B-07C9-497F-9D29-11B9AEF11DB3}"/>
              </a:ext>
            </a:extLst>
          </p:cNvPr>
          <p:cNvGraphicFramePr>
            <a:graphicFrameLocks noGrp="1"/>
          </p:cNvGraphicFramePr>
          <p:nvPr>
            <p:extLst>
              <p:ext uri="{D42A27DB-BD31-4B8C-83A1-F6EECF244321}">
                <p14:modId xmlns:p14="http://schemas.microsoft.com/office/powerpoint/2010/main" val="572381609"/>
              </p:ext>
            </p:extLst>
          </p:nvPr>
        </p:nvGraphicFramePr>
        <p:xfrm>
          <a:off x="846526" y="3838272"/>
          <a:ext cx="7450947" cy="587666"/>
        </p:xfrm>
        <a:graphic>
          <a:graphicData uri="http://schemas.openxmlformats.org/drawingml/2006/table">
            <a:tbl>
              <a:tblPr firstRow="1" bandRow="1">
                <a:tableStyleId>{5940675A-B579-460E-94D1-54222C63F5DA}</a:tableStyleId>
              </a:tblPr>
              <a:tblGrid>
                <a:gridCol w="1064421">
                  <a:extLst>
                    <a:ext uri="{9D8B030D-6E8A-4147-A177-3AD203B41FA5}">
                      <a16:colId xmlns="" xmlns:a16="http://schemas.microsoft.com/office/drawing/2014/main" val="3018403254"/>
                    </a:ext>
                  </a:extLst>
                </a:gridCol>
                <a:gridCol w="1064421">
                  <a:extLst>
                    <a:ext uri="{9D8B030D-6E8A-4147-A177-3AD203B41FA5}">
                      <a16:colId xmlns="" xmlns:a16="http://schemas.microsoft.com/office/drawing/2014/main" val="3638215244"/>
                    </a:ext>
                  </a:extLst>
                </a:gridCol>
                <a:gridCol w="1064421">
                  <a:extLst>
                    <a:ext uri="{9D8B030D-6E8A-4147-A177-3AD203B41FA5}">
                      <a16:colId xmlns="" xmlns:a16="http://schemas.microsoft.com/office/drawing/2014/main" val="1259389891"/>
                    </a:ext>
                  </a:extLst>
                </a:gridCol>
                <a:gridCol w="1064421">
                  <a:extLst>
                    <a:ext uri="{9D8B030D-6E8A-4147-A177-3AD203B41FA5}">
                      <a16:colId xmlns="" xmlns:a16="http://schemas.microsoft.com/office/drawing/2014/main" val="2527775275"/>
                    </a:ext>
                  </a:extLst>
                </a:gridCol>
                <a:gridCol w="1064421">
                  <a:extLst>
                    <a:ext uri="{9D8B030D-6E8A-4147-A177-3AD203B41FA5}">
                      <a16:colId xmlns="" xmlns:a16="http://schemas.microsoft.com/office/drawing/2014/main" val="2969562644"/>
                    </a:ext>
                  </a:extLst>
                </a:gridCol>
                <a:gridCol w="1064421">
                  <a:extLst>
                    <a:ext uri="{9D8B030D-6E8A-4147-A177-3AD203B41FA5}">
                      <a16:colId xmlns="" xmlns:a16="http://schemas.microsoft.com/office/drawing/2014/main" val="4166011267"/>
                    </a:ext>
                  </a:extLst>
                </a:gridCol>
                <a:gridCol w="1064421">
                  <a:extLst>
                    <a:ext uri="{9D8B030D-6E8A-4147-A177-3AD203B41FA5}">
                      <a16:colId xmlns="" xmlns:a16="http://schemas.microsoft.com/office/drawing/2014/main" val="696335813"/>
                    </a:ext>
                  </a:extLst>
                </a:gridCol>
              </a:tblGrid>
              <a:tr h="587666">
                <a:tc>
                  <a:txBody>
                    <a:bodyPr/>
                    <a:lstStyle/>
                    <a:p>
                      <a:pPr algn="ctr"/>
                      <a:endParaRPr lang="en-GB" sz="2500" dirty="0">
                        <a:solidFill>
                          <a:srgbClr val="00B050"/>
                        </a:solidFill>
                        <a:latin typeface="+mn-lt"/>
                      </a:endParaRPr>
                    </a:p>
                  </a:txBody>
                  <a:tcPr marL="129247" marR="129247" marT="64623" marB="64623"/>
                </a:tc>
                <a:tc>
                  <a:txBody>
                    <a:bodyPr/>
                    <a:lstStyle/>
                    <a:p>
                      <a:pPr algn="ctr"/>
                      <a:r>
                        <a:rPr lang="en-GB" sz="2500" dirty="0">
                          <a:latin typeface="+mn-lt"/>
                        </a:rPr>
                        <a:t>XV</a:t>
                      </a:r>
                      <a:endParaRPr lang="en-GB" sz="2500" dirty="0">
                        <a:solidFill>
                          <a:srgbClr val="00B050"/>
                        </a:solidFill>
                        <a:latin typeface="+mn-lt"/>
                      </a:endParaRPr>
                    </a:p>
                  </a:txBody>
                  <a:tcPr marL="129247" marR="129247" marT="64623" marB="64623"/>
                </a:tc>
                <a:tc>
                  <a:txBody>
                    <a:bodyPr/>
                    <a:lstStyle/>
                    <a:p>
                      <a:pPr algn="ctr"/>
                      <a:r>
                        <a:rPr lang="en-GB" sz="2500" dirty="0">
                          <a:solidFill>
                            <a:schemeClr val="tx1"/>
                          </a:solidFill>
                          <a:latin typeface="+mn-lt"/>
                        </a:rPr>
                        <a:t>XX</a:t>
                      </a:r>
                      <a:endParaRPr lang="en-GB" sz="2500" dirty="0">
                        <a:latin typeface="+mn-lt"/>
                      </a:endParaRPr>
                    </a:p>
                  </a:txBody>
                  <a:tcPr marL="129247" marR="129247" marT="64623" marB="646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chemeClr val="tx1"/>
                          </a:solidFill>
                          <a:latin typeface="+mn-lt"/>
                        </a:rPr>
                        <a:t>XXV</a:t>
                      </a:r>
                    </a:p>
                  </a:txBody>
                  <a:tcPr marL="129247" marR="129247" marT="64623" marB="64623"/>
                </a:tc>
                <a:tc>
                  <a:txBody>
                    <a:bodyPr/>
                    <a:lstStyle/>
                    <a:p>
                      <a:pPr algn="ctr"/>
                      <a:endParaRPr lang="en-GB" sz="2500" dirty="0">
                        <a:solidFill>
                          <a:srgbClr val="00B050"/>
                        </a:solidFill>
                        <a:latin typeface="+mn-lt"/>
                      </a:endParaRPr>
                    </a:p>
                  </a:txBody>
                  <a:tcPr marL="129247" marR="129247" marT="64623" marB="64623"/>
                </a:tc>
                <a:tc>
                  <a:txBody>
                    <a:bodyPr/>
                    <a:lstStyle/>
                    <a:p>
                      <a:pPr algn="ctr"/>
                      <a:endParaRPr lang="en-GB" sz="2500" dirty="0">
                        <a:solidFill>
                          <a:srgbClr val="00B050"/>
                        </a:solidFill>
                        <a:latin typeface="+mn-lt"/>
                      </a:endParaRPr>
                    </a:p>
                  </a:txBody>
                  <a:tcPr marL="129247" marR="129247" marT="64623" marB="64623"/>
                </a:tc>
                <a:tc>
                  <a:txBody>
                    <a:bodyPr/>
                    <a:lstStyle/>
                    <a:p>
                      <a:pPr algn="ctr"/>
                      <a:endParaRPr lang="en-GB" sz="2500" dirty="0">
                        <a:solidFill>
                          <a:srgbClr val="00B050"/>
                        </a:solidFill>
                        <a:latin typeface="+mn-lt"/>
                      </a:endParaRPr>
                    </a:p>
                  </a:txBody>
                  <a:tcPr marL="129247" marR="129247" marT="64623" marB="64623"/>
                </a:tc>
                <a:extLst>
                  <a:ext uri="{0D108BD9-81ED-4DB2-BD59-A6C34878D82A}">
                    <a16:rowId xmlns="" xmlns:a16="http://schemas.microsoft.com/office/drawing/2014/main" val="173143150"/>
                  </a:ext>
                </a:extLst>
              </a:tr>
            </a:tbl>
          </a:graphicData>
        </a:graphic>
      </p:graphicFrame>
      <p:sp>
        <p:nvSpPr>
          <p:cNvPr id="21" name="Rectangle 20"/>
          <p:cNvSpPr/>
          <p:nvPr/>
        </p:nvSpPr>
        <p:spPr>
          <a:xfrm>
            <a:off x="2063963" y="2871216"/>
            <a:ext cx="774571" cy="527901"/>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XIX</a:t>
            </a:r>
            <a:endParaRPr lang="en-GB" sz="2800" b="1" dirty="0">
              <a:solidFill>
                <a:srgbClr val="87BD31"/>
              </a:solidFill>
              <a:ea typeface="Calibri" panose="020F0502020204030204" pitchFamily="34" charset="0"/>
              <a:cs typeface="Calibri" panose="020F0502020204030204" pitchFamily="34" charset="0"/>
            </a:endParaRPr>
          </a:p>
        </p:txBody>
      </p:sp>
      <p:sp>
        <p:nvSpPr>
          <p:cNvPr id="22" name="Rectangle 21"/>
          <p:cNvSpPr/>
          <p:nvPr/>
        </p:nvSpPr>
        <p:spPr>
          <a:xfrm>
            <a:off x="5265387" y="2871215"/>
            <a:ext cx="788999"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XVI</a:t>
            </a:r>
            <a:endParaRPr lang="en-GB" sz="2800" b="1" dirty="0">
              <a:solidFill>
                <a:srgbClr val="87BD31"/>
              </a:solidFill>
              <a:ea typeface="Calibri" panose="020F0502020204030204" pitchFamily="34" charset="0"/>
              <a:cs typeface="Calibri" panose="020F0502020204030204" pitchFamily="34" charset="0"/>
            </a:endParaRPr>
          </a:p>
        </p:txBody>
      </p:sp>
      <p:sp>
        <p:nvSpPr>
          <p:cNvPr id="23" name="Rectangle 22"/>
          <p:cNvSpPr/>
          <p:nvPr/>
        </p:nvSpPr>
        <p:spPr>
          <a:xfrm>
            <a:off x="7366036" y="2871215"/>
            <a:ext cx="788999"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XIV</a:t>
            </a:r>
            <a:endParaRPr lang="en-GB" sz="2800" b="1" dirty="0">
              <a:solidFill>
                <a:srgbClr val="87BD31"/>
              </a:solidFill>
              <a:ea typeface="Calibri" panose="020F0502020204030204" pitchFamily="34" charset="0"/>
              <a:cs typeface="Calibri" panose="020F0502020204030204" pitchFamily="34" charset="0"/>
            </a:endParaRPr>
          </a:p>
        </p:txBody>
      </p:sp>
      <p:sp>
        <p:nvSpPr>
          <p:cNvPr id="24" name="Rectangle 23"/>
          <p:cNvSpPr/>
          <p:nvPr/>
        </p:nvSpPr>
        <p:spPr>
          <a:xfrm>
            <a:off x="1172469" y="3868154"/>
            <a:ext cx="407484"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a:t>
            </a:r>
            <a:endParaRPr lang="en-GB" sz="2800" b="1" dirty="0">
              <a:solidFill>
                <a:srgbClr val="87BD31"/>
              </a:solidFill>
              <a:ea typeface="Calibri" panose="020F0502020204030204" pitchFamily="34" charset="0"/>
              <a:cs typeface="Calibri" panose="020F0502020204030204" pitchFamily="34" charset="0"/>
            </a:endParaRPr>
          </a:p>
        </p:txBody>
      </p:sp>
      <p:sp>
        <p:nvSpPr>
          <p:cNvPr id="25" name="Rectangle 24"/>
          <p:cNvSpPr/>
          <p:nvPr/>
        </p:nvSpPr>
        <p:spPr>
          <a:xfrm>
            <a:off x="5233326" y="3868154"/>
            <a:ext cx="853119"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XXX</a:t>
            </a:r>
            <a:endParaRPr lang="en-GB" sz="2800" b="1" dirty="0">
              <a:solidFill>
                <a:srgbClr val="87BD31"/>
              </a:solidFill>
              <a:ea typeface="Calibri" panose="020F0502020204030204" pitchFamily="34" charset="0"/>
              <a:cs typeface="Calibri" panose="020F0502020204030204" pitchFamily="34" charset="0"/>
            </a:endParaRPr>
          </a:p>
        </p:txBody>
      </p:sp>
      <p:sp>
        <p:nvSpPr>
          <p:cNvPr id="26" name="Rectangle 25"/>
          <p:cNvSpPr/>
          <p:nvPr/>
        </p:nvSpPr>
        <p:spPr>
          <a:xfrm>
            <a:off x="6169148" y="3868153"/>
            <a:ext cx="1090363"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XXXV</a:t>
            </a:r>
            <a:endParaRPr lang="en-GB" sz="2800" b="1" dirty="0">
              <a:solidFill>
                <a:srgbClr val="87BD31"/>
              </a:solidFill>
              <a:ea typeface="Calibri" panose="020F0502020204030204" pitchFamily="34" charset="0"/>
              <a:cs typeface="Calibri" panose="020F0502020204030204" pitchFamily="34" charset="0"/>
            </a:endParaRPr>
          </a:p>
        </p:txBody>
      </p:sp>
      <p:sp>
        <p:nvSpPr>
          <p:cNvPr id="27" name="Rectangle 26"/>
          <p:cNvSpPr/>
          <p:nvPr/>
        </p:nvSpPr>
        <p:spPr>
          <a:xfrm>
            <a:off x="7474461" y="3868152"/>
            <a:ext cx="588624" cy="553357"/>
          </a:xfrm>
          <a:prstGeom prst="rect">
            <a:avLst/>
          </a:prstGeom>
        </p:spPr>
        <p:txBody>
          <a:bodyPr wrap="none">
            <a:spAutoFit/>
          </a:bodyPr>
          <a:lstStyle/>
          <a:p>
            <a:pPr algn="ctr">
              <a:lnSpc>
                <a:spcPct val="107000"/>
              </a:lnSpc>
              <a:spcAft>
                <a:spcPts val="0"/>
              </a:spcAft>
            </a:pPr>
            <a:r>
              <a:rPr lang="en-GB" sz="2800" b="1" dirty="0" smtClean="0">
                <a:solidFill>
                  <a:srgbClr val="87BD31"/>
                </a:solidFill>
                <a:ea typeface="Calibri" panose="020F0502020204030204" pitchFamily="34" charset="0"/>
                <a:cs typeface="Calibri" panose="020F0502020204030204" pitchFamily="34" charset="0"/>
              </a:rPr>
              <a:t>XL</a:t>
            </a:r>
            <a:endParaRPr lang="en-GB" sz="2800" b="1" dirty="0">
              <a:solidFill>
                <a:srgbClr val="87BD3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841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sp>
        <p:nvSpPr>
          <p:cNvPr id="30" name="Rectangle 29"/>
          <p:cNvSpPr/>
          <p:nvPr/>
        </p:nvSpPr>
        <p:spPr>
          <a:xfrm>
            <a:off x="3369276"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cxnSp>
        <p:nvCxnSpPr>
          <p:cNvPr id="68" name="Straight Connector 67"/>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75120"/>
            <a:ext cx="7632700" cy="1049106"/>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Marcus has two wooden sticks. He wants to rearrange the sticks to make different Roman numerals. Which Roman numerals can he use these sticks to represent?</a:t>
            </a:r>
          </a:p>
        </p:txBody>
      </p:sp>
      <p:sp>
        <p:nvSpPr>
          <p:cNvPr id="8" name="TextBox 7"/>
          <p:cNvSpPr txBox="1"/>
          <p:nvPr/>
        </p:nvSpPr>
        <p:spPr>
          <a:xfrm>
            <a:off x="755650" y="2564547"/>
            <a:ext cx="7632700" cy="495108"/>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rPr>
              <a:t>Find as many possibilities as you can.</a:t>
            </a:r>
          </a:p>
        </p:txBody>
      </p:sp>
      <p:graphicFrame>
        <p:nvGraphicFramePr>
          <p:cNvPr id="9" name="Table 8">
            <a:extLst>
              <a:ext uri="{FF2B5EF4-FFF2-40B4-BE49-F238E27FC236}">
                <a16:creationId xmlns="" xmlns:a16="http://schemas.microsoft.com/office/drawing/2014/main" id="{E1023AEE-8162-4025-B067-E72170D9B17D}"/>
              </a:ext>
            </a:extLst>
          </p:cNvPr>
          <p:cNvGraphicFramePr>
            <a:graphicFrameLocks noGrp="1"/>
          </p:cNvGraphicFramePr>
          <p:nvPr>
            <p:extLst>
              <p:ext uri="{D42A27DB-BD31-4B8C-83A1-F6EECF244321}">
                <p14:modId xmlns:p14="http://schemas.microsoft.com/office/powerpoint/2010/main" val="3791831125"/>
              </p:ext>
            </p:extLst>
          </p:nvPr>
        </p:nvGraphicFramePr>
        <p:xfrm>
          <a:off x="755650" y="3393967"/>
          <a:ext cx="4993245" cy="2367008"/>
        </p:xfrm>
        <a:graphic>
          <a:graphicData uri="http://schemas.openxmlformats.org/drawingml/2006/table">
            <a:tbl>
              <a:tblPr firstRow="1" bandRow="1">
                <a:tableStyleId>{5940675A-B579-460E-94D1-54222C63F5DA}</a:tableStyleId>
              </a:tblPr>
              <a:tblGrid>
                <a:gridCol w="1664415">
                  <a:extLst>
                    <a:ext uri="{9D8B030D-6E8A-4147-A177-3AD203B41FA5}">
                      <a16:colId xmlns="" xmlns:a16="http://schemas.microsoft.com/office/drawing/2014/main" val="1499736906"/>
                    </a:ext>
                  </a:extLst>
                </a:gridCol>
                <a:gridCol w="1664415">
                  <a:extLst>
                    <a:ext uri="{9D8B030D-6E8A-4147-A177-3AD203B41FA5}">
                      <a16:colId xmlns="" xmlns:a16="http://schemas.microsoft.com/office/drawing/2014/main" val="3672055961"/>
                    </a:ext>
                  </a:extLst>
                </a:gridCol>
                <a:gridCol w="1664415">
                  <a:extLst>
                    <a:ext uri="{9D8B030D-6E8A-4147-A177-3AD203B41FA5}">
                      <a16:colId xmlns="" xmlns:a16="http://schemas.microsoft.com/office/drawing/2014/main" val="1537536112"/>
                    </a:ext>
                  </a:extLst>
                </a:gridCol>
              </a:tblGrid>
              <a:tr h="446478">
                <a:tc>
                  <a:txBody>
                    <a:bodyPr/>
                    <a:lstStyle/>
                    <a:p>
                      <a:pPr algn="ctr">
                        <a:lnSpc>
                          <a:spcPct val="107000"/>
                        </a:lnSpc>
                        <a:spcAft>
                          <a:spcPts val="0"/>
                        </a:spcAft>
                      </a:pPr>
                      <a:r>
                        <a:rPr lang="en-GB" sz="1000" b="1" dirty="0">
                          <a:solidFill>
                            <a:srgbClr val="000000"/>
                          </a:solidFill>
                          <a:effectLst/>
                          <a:latin typeface="+mn-lt"/>
                          <a:ea typeface="Calibri" panose="020F0502020204030204" pitchFamily="34" charset="0"/>
                          <a:cs typeface="Calibri" panose="020F0502020204030204" pitchFamily="34" charset="0"/>
                        </a:rPr>
                        <a:t>Number</a:t>
                      </a:r>
                      <a:endParaRPr lang="en-GB" sz="1000" b="1" dirty="0">
                        <a:effectLst/>
                        <a:latin typeface="+mn-lt"/>
                        <a:ea typeface="Calibri" panose="020F0502020204030204" pitchFamily="34" charset="0"/>
                        <a:cs typeface="Calibri" panose="020F0502020204030204" pitchFamily="34" charset="0"/>
                      </a:endParaRPr>
                    </a:p>
                  </a:txBody>
                  <a:tcPr marL="70909" marR="70909" marT="0" marB="0" anchor="ctr"/>
                </a:tc>
                <a:tc>
                  <a:txBody>
                    <a:bodyPr/>
                    <a:lstStyle/>
                    <a:p>
                      <a:pPr algn="ctr">
                        <a:lnSpc>
                          <a:spcPct val="107000"/>
                        </a:lnSpc>
                        <a:spcAft>
                          <a:spcPts val="0"/>
                        </a:spcAft>
                      </a:pPr>
                      <a:r>
                        <a:rPr lang="en-GB" sz="1000" b="1" dirty="0">
                          <a:solidFill>
                            <a:srgbClr val="000000"/>
                          </a:solidFill>
                          <a:effectLst/>
                          <a:latin typeface="+mn-lt"/>
                          <a:ea typeface="Calibri" panose="020F0502020204030204" pitchFamily="34" charset="0"/>
                          <a:cs typeface="Calibri" panose="020F0502020204030204" pitchFamily="34" charset="0"/>
                        </a:rPr>
                        <a:t>Roman Numeral</a:t>
                      </a:r>
                      <a:endParaRPr lang="en-GB" sz="1000" b="1" dirty="0">
                        <a:effectLst/>
                        <a:latin typeface="+mn-lt"/>
                        <a:ea typeface="Calibri" panose="020F0502020204030204" pitchFamily="34" charset="0"/>
                        <a:cs typeface="Calibri" panose="020F0502020204030204" pitchFamily="34" charset="0"/>
                      </a:endParaRPr>
                    </a:p>
                  </a:txBody>
                  <a:tcPr marL="70909" marR="70909" marT="0" marB="0" anchor="ctr"/>
                </a:tc>
                <a:tc>
                  <a:txBody>
                    <a:bodyPr/>
                    <a:lstStyle/>
                    <a:p>
                      <a:pPr algn="ctr">
                        <a:lnSpc>
                          <a:spcPct val="107000"/>
                        </a:lnSpc>
                        <a:spcAft>
                          <a:spcPts val="0"/>
                        </a:spcAft>
                      </a:pPr>
                      <a:r>
                        <a:rPr lang="en-GB" sz="1000" b="1" dirty="0">
                          <a:solidFill>
                            <a:srgbClr val="000000"/>
                          </a:solidFill>
                          <a:effectLst/>
                          <a:latin typeface="+mn-lt"/>
                          <a:ea typeface="Calibri" panose="020F0502020204030204" pitchFamily="34" charset="0"/>
                          <a:cs typeface="Calibri" panose="020F0502020204030204" pitchFamily="34" charset="0"/>
                        </a:rPr>
                        <a:t>Number of Sticks Used</a:t>
                      </a:r>
                      <a:endParaRPr lang="en-GB" sz="1000" b="1" dirty="0">
                        <a:effectLst/>
                        <a:latin typeface="+mn-lt"/>
                        <a:ea typeface="Calibri" panose="020F0502020204030204" pitchFamily="34" charset="0"/>
                        <a:cs typeface="Calibri" panose="020F0502020204030204" pitchFamily="34" charset="0"/>
                      </a:endParaRPr>
                    </a:p>
                  </a:txBody>
                  <a:tcPr marL="70909" marR="70909" marT="0" marB="0" anchor="ctr"/>
                </a:tc>
                <a:extLst>
                  <a:ext uri="{0D108BD9-81ED-4DB2-BD59-A6C34878D82A}">
                    <a16:rowId xmlns="" xmlns:a16="http://schemas.microsoft.com/office/drawing/2014/main" val="2971085092"/>
                  </a:ext>
                </a:extLst>
              </a:tr>
              <a:tr h="360000">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extLst>
                  <a:ext uri="{0D108BD9-81ED-4DB2-BD59-A6C34878D82A}">
                    <a16:rowId xmlns="" xmlns:a16="http://schemas.microsoft.com/office/drawing/2014/main" val="1261328279"/>
                  </a:ext>
                </a:extLst>
              </a:tr>
              <a:tr h="360000">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extLst>
                  <a:ext uri="{0D108BD9-81ED-4DB2-BD59-A6C34878D82A}">
                    <a16:rowId xmlns="" xmlns:a16="http://schemas.microsoft.com/office/drawing/2014/main" val="863063535"/>
                  </a:ext>
                </a:extLst>
              </a:tr>
              <a:tr h="360000">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extLst>
                  <a:ext uri="{0D108BD9-81ED-4DB2-BD59-A6C34878D82A}">
                    <a16:rowId xmlns="" xmlns:a16="http://schemas.microsoft.com/office/drawing/2014/main" val="92578461"/>
                  </a:ext>
                </a:extLst>
              </a:tr>
              <a:tr h="360000">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extLst>
                  <a:ext uri="{0D108BD9-81ED-4DB2-BD59-A6C34878D82A}">
                    <a16:rowId xmlns="" xmlns:a16="http://schemas.microsoft.com/office/drawing/2014/main" val="721812854"/>
                  </a:ext>
                </a:extLst>
              </a:tr>
              <a:tr h="360000">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tc>
                  <a:txBody>
                    <a:bodyPr/>
                    <a:lstStyle/>
                    <a:p>
                      <a:endParaRPr lang="en-GB" sz="1900" dirty="0">
                        <a:solidFill>
                          <a:srgbClr val="00B050"/>
                        </a:solidFill>
                      </a:endParaRPr>
                    </a:p>
                  </a:txBody>
                  <a:tcPr marL="94546" marR="94546" marT="47273" marB="47273"/>
                </a:tc>
                <a:extLst>
                  <a:ext uri="{0D108BD9-81ED-4DB2-BD59-A6C34878D82A}">
                    <a16:rowId xmlns="" xmlns:a16="http://schemas.microsoft.com/office/drawing/2014/main" val="13675768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3671994"/>
            <a:ext cx="139544" cy="137777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8662" y="3671994"/>
            <a:ext cx="139544" cy="137777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5436"/>
          <a:stretch/>
        </p:blipFill>
        <p:spPr>
          <a:xfrm>
            <a:off x="5748895" y="3801762"/>
            <a:ext cx="2224858" cy="3056238"/>
          </a:xfrm>
          <a:prstGeom prst="rect">
            <a:avLst/>
          </a:prstGeom>
        </p:spPr>
      </p:pic>
      <p:sp>
        <p:nvSpPr>
          <p:cNvPr id="12" name="Rectangle 11"/>
          <p:cNvSpPr/>
          <p:nvPr/>
        </p:nvSpPr>
        <p:spPr>
          <a:xfrm>
            <a:off x="1396524" y="3801762"/>
            <a:ext cx="301686" cy="434606"/>
          </a:xfrm>
          <a:prstGeom prst="rect">
            <a:avLst/>
          </a:prstGeom>
        </p:spPr>
        <p:txBody>
          <a:bodyPr wrap="none">
            <a:spAutoFit/>
          </a:bodyPr>
          <a:lstStyle/>
          <a:p>
            <a:pPr algn="ctr">
              <a:lnSpc>
                <a:spcPct val="107000"/>
              </a:lnSpc>
              <a:spcAft>
                <a:spcPts val="0"/>
              </a:spcAft>
            </a:pPr>
            <a:r>
              <a:rPr lang="en-GB" sz="2200" b="1" dirty="0" smtClean="0">
                <a:solidFill>
                  <a:srgbClr val="87BD31"/>
                </a:solidFill>
                <a:ea typeface="Calibri" panose="020F0502020204030204" pitchFamily="34" charset="0"/>
                <a:cs typeface="Calibri" panose="020F0502020204030204" pitchFamily="34" charset="0"/>
              </a:rPr>
              <a:t>1</a:t>
            </a:r>
            <a:endParaRPr lang="en-GB" sz="2200" b="1" dirty="0">
              <a:solidFill>
                <a:srgbClr val="87BD31"/>
              </a:solidFill>
              <a:ea typeface="Calibri" panose="020F0502020204030204" pitchFamily="34" charset="0"/>
              <a:cs typeface="Calibri" panose="020F0502020204030204" pitchFamily="34" charset="0"/>
            </a:endParaRPr>
          </a:p>
        </p:txBody>
      </p:sp>
      <p:sp>
        <p:nvSpPr>
          <p:cNvPr id="13" name="Rectangle 12"/>
          <p:cNvSpPr/>
          <p:nvPr/>
        </p:nvSpPr>
        <p:spPr>
          <a:xfrm>
            <a:off x="3073200" y="3801762"/>
            <a:ext cx="260008" cy="45461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I</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4704031" y="3787014"/>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1</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1396524" y="4205581"/>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2</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3035529" y="4199498"/>
            <a:ext cx="335349" cy="45461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II</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4716213" y="4212955"/>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2</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1393958" y="4587278"/>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5</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p:cNvSpPr/>
          <p:nvPr/>
        </p:nvSpPr>
        <p:spPr>
          <a:xfrm>
            <a:off x="3027515" y="4602026"/>
            <a:ext cx="351379"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V</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4728395" y="4596442"/>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2</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1329359" y="5005741"/>
            <a:ext cx="470000" cy="45461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10</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p:cNvSpPr/>
          <p:nvPr/>
        </p:nvSpPr>
        <p:spPr>
          <a:xfrm>
            <a:off x="3058131" y="4983732"/>
            <a:ext cx="340158"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X</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p:cNvSpPr/>
          <p:nvPr/>
        </p:nvSpPr>
        <p:spPr>
          <a:xfrm>
            <a:off x="4716213" y="4989751"/>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2</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p:cNvSpPr/>
          <p:nvPr/>
        </p:nvSpPr>
        <p:spPr>
          <a:xfrm>
            <a:off x="1325191" y="5376770"/>
            <a:ext cx="470000" cy="45461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50</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3070475" y="5352231"/>
            <a:ext cx="303288"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L</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p:cNvSpPr/>
          <p:nvPr/>
        </p:nvSpPr>
        <p:spPr>
          <a:xfrm>
            <a:off x="4728395" y="5344686"/>
            <a:ext cx="327334" cy="438582"/>
          </a:xfrm>
          <a:prstGeom prst="rect">
            <a:avLst/>
          </a:prstGeom>
        </p:spPr>
        <p:txBody>
          <a:bodyPr wrap="none">
            <a:spAutoFit/>
          </a:bodyPr>
          <a:lstStyle/>
          <a:p>
            <a:pPr algn="ctr">
              <a:lnSpc>
                <a:spcPct val="107000"/>
              </a:lnSpc>
              <a:spcAft>
                <a:spcPts val="0"/>
              </a:spcAft>
            </a:pPr>
            <a:r>
              <a:rPr lang="en-GB" sz="2200" b="1" dirty="0" smtClean="0">
                <a:solidFill>
                  <a:srgbClr val="87BD31"/>
                </a:solidFill>
                <a:latin typeface="Calibri" panose="020F0502020204030204" pitchFamily="34" charset="0"/>
                <a:ea typeface="Calibri" panose="020F0502020204030204" pitchFamily="34" charset="0"/>
                <a:cs typeface="Calibri" panose="020F0502020204030204" pitchFamily="34" charset="0"/>
              </a:rPr>
              <a:t>2</a:t>
            </a:r>
            <a:endParaRPr lang="en-GB" sz="2200" b="1" dirty="0">
              <a:solidFill>
                <a:srgbClr val="87BD3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75120"/>
            <a:ext cx="7632700" cy="772107"/>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Flavia has part of a hundred square. Can you spot and explain the mistake in Flavia’s hundred square?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5676"/>
          <a:stretch/>
        </p:blipFill>
        <p:spPr>
          <a:xfrm>
            <a:off x="1406642" y="2387252"/>
            <a:ext cx="1802497" cy="2458809"/>
          </a:xfrm>
          <a:prstGeom prst="rect">
            <a:avLst/>
          </a:prstGeom>
        </p:spPr>
      </p:pic>
      <p:graphicFrame>
        <p:nvGraphicFramePr>
          <p:cNvPr id="9" name="Table 8">
            <a:extLst>
              <a:ext uri="{FF2B5EF4-FFF2-40B4-BE49-F238E27FC236}">
                <a16:creationId xmlns="" xmlns:a16="http://schemas.microsoft.com/office/drawing/2014/main" id="{6F26E28D-A550-4824-B694-9E96D2EEE969}"/>
              </a:ext>
            </a:extLst>
          </p:cNvPr>
          <p:cNvGraphicFramePr>
            <a:graphicFrameLocks noGrp="1"/>
          </p:cNvGraphicFramePr>
          <p:nvPr>
            <p:extLst>
              <p:ext uri="{D42A27DB-BD31-4B8C-83A1-F6EECF244321}">
                <p14:modId xmlns:p14="http://schemas.microsoft.com/office/powerpoint/2010/main" val="532854214"/>
              </p:ext>
            </p:extLst>
          </p:nvPr>
        </p:nvGraphicFramePr>
        <p:xfrm>
          <a:off x="3878533" y="2607033"/>
          <a:ext cx="3687915" cy="2098122"/>
        </p:xfrm>
        <a:graphic>
          <a:graphicData uri="http://schemas.openxmlformats.org/drawingml/2006/table">
            <a:tbl>
              <a:tblPr firstRow="1" bandRow="1">
                <a:tableStyleId>{5940675A-B579-460E-94D1-54222C63F5DA}</a:tableStyleId>
              </a:tblPr>
              <a:tblGrid>
                <a:gridCol w="1229305">
                  <a:extLst>
                    <a:ext uri="{9D8B030D-6E8A-4147-A177-3AD203B41FA5}">
                      <a16:colId xmlns="" xmlns:a16="http://schemas.microsoft.com/office/drawing/2014/main" val="3545912562"/>
                    </a:ext>
                  </a:extLst>
                </a:gridCol>
                <a:gridCol w="1229305">
                  <a:extLst>
                    <a:ext uri="{9D8B030D-6E8A-4147-A177-3AD203B41FA5}">
                      <a16:colId xmlns="" xmlns:a16="http://schemas.microsoft.com/office/drawing/2014/main" val="1116666012"/>
                    </a:ext>
                  </a:extLst>
                </a:gridCol>
                <a:gridCol w="1229305">
                  <a:extLst>
                    <a:ext uri="{9D8B030D-6E8A-4147-A177-3AD203B41FA5}">
                      <a16:colId xmlns="" xmlns:a16="http://schemas.microsoft.com/office/drawing/2014/main" val="2036726435"/>
                    </a:ext>
                  </a:extLst>
                </a:gridCol>
              </a:tblGrid>
              <a:tr h="699374">
                <a:tc>
                  <a:txBody>
                    <a:bodyPr/>
                    <a:lstStyle/>
                    <a:p>
                      <a:pPr algn="ctr"/>
                      <a:r>
                        <a:rPr lang="en-GB" sz="1700" dirty="0">
                          <a:latin typeface="+mn-lt"/>
                        </a:rPr>
                        <a:t>LXXI</a:t>
                      </a:r>
                    </a:p>
                  </a:txBody>
                  <a:tcPr marL="89706" marR="89706" marT="44852" marB="44852" anchor="ctr"/>
                </a:tc>
                <a:tc>
                  <a:txBody>
                    <a:bodyPr/>
                    <a:lstStyle/>
                    <a:p>
                      <a:pPr algn="ctr"/>
                      <a:endParaRPr lang="en-GB" sz="1700" dirty="0">
                        <a:latin typeface="+mn-lt"/>
                      </a:endParaRPr>
                    </a:p>
                  </a:txBody>
                  <a:tcPr marL="89706" marR="89706" marT="44852" marB="44852" anchor="ctr">
                    <a:lnT w="12700" cap="flat" cmpd="sng" algn="ctr">
                      <a:noFill/>
                      <a:prstDash val="solid"/>
                      <a:round/>
                      <a:headEnd type="none" w="med" len="med"/>
                      <a:tailEnd type="none" w="med" len="med"/>
                    </a:lnT>
                  </a:tcPr>
                </a:tc>
                <a:tc>
                  <a:txBody>
                    <a:bodyPr/>
                    <a:lstStyle/>
                    <a:p>
                      <a:pPr algn="ctr"/>
                      <a:r>
                        <a:rPr lang="en-GB" sz="1700" dirty="0">
                          <a:latin typeface="+mn-lt"/>
                        </a:rPr>
                        <a:t>LXXI</a:t>
                      </a:r>
                    </a:p>
                  </a:txBody>
                  <a:tcPr marL="89706" marR="89706" marT="44852" marB="44852" anchor="ctr"/>
                </a:tc>
                <a:extLst>
                  <a:ext uri="{0D108BD9-81ED-4DB2-BD59-A6C34878D82A}">
                    <a16:rowId xmlns="" xmlns:a16="http://schemas.microsoft.com/office/drawing/2014/main" val="3460434498"/>
                  </a:ext>
                </a:extLst>
              </a:tr>
              <a:tr h="699374">
                <a:tc>
                  <a:txBody>
                    <a:bodyPr/>
                    <a:lstStyle/>
                    <a:p>
                      <a:pPr algn="ctr"/>
                      <a:r>
                        <a:rPr lang="en-GB" sz="1700" dirty="0">
                          <a:latin typeface="+mn-lt"/>
                        </a:rPr>
                        <a:t>LXXXI</a:t>
                      </a:r>
                    </a:p>
                  </a:txBody>
                  <a:tcPr marL="89706" marR="89706" marT="44852" marB="44852" anchor="ctr"/>
                </a:tc>
                <a:tc>
                  <a:txBody>
                    <a:bodyPr/>
                    <a:lstStyle/>
                    <a:p>
                      <a:pPr algn="ctr"/>
                      <a:r>
                        <a:rPr lang="en-GB" sz="1700" dirty="0">
                          <a:latin typeface="+mn-lt"/>
                        </a:rPr>
                        <a:t>LXXXII</a:t>
                      </a:r>
                    </a:p>
                  </a:txBody>
                  <a:tcPr marL="89706" marR="89706" marT="44852" marB="44852" anchor="ctr"/>
                </a:tc>
                <a:tc>
                  <a:txBody>
                    <a:bodyPr/>
                    <a:lstStyle/>
                    <a:p>
                      <a:pPr algn="ctr"/>
                      <a:r>
                        <a:rPr lang="en-GB" sz="1700" dirty="0">
                          <a:latin typeface="+mn-lt"/>
                        </a:rPr>
                        <a:t>LXXXIII</a:t>
                      </a:r>
                    </a:p>
                  </a:txBody>
                  <a:tcPr marL="89706" marR="89706" marT="44852" marB="44852" anchor="ctr"/>
                </a:tc>
                <a:extLst>
                  <a:ext uri="{0D108BD9-81ED-4DB2-BD59-A6C34878D82A}">
                    <a16:rowId xmlns="" xmlns:a16="http://schemas.microsoft.com/office/drawing/2014/main" val="401966693"/>
                  </a:ext>
                </a:extLst>
              </a:tr>
              <a:tr h="6993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smtClean="0">
                          <a:latin typeface="+mn-lt"/>
                        </a:rPr>
                        <a:t>LXXXXI</a:t>
                      </a:r>
                      <a:endParaRPr lang="en-GB" sz="1700" dirty="0">
                        <a:latin typeface="+mn-lt"/>
                      </a:endParaRPr>
                    </a:p>
                  </a:txBody>
                  <a:tcPr marL="89706" marR="89706" marT="44852" marB="44852" anchor="ctr"/>
                </a:tc>
                <a:tc>
                  <a:txBody>
                    <a:bodyPr/>
                    <a:lstStyle/>
                    <a:p>
                      <a:pPr algn="ctr"/>
                      <a:endParaRPr lang="en-GB" sz="1700" dirty="0">
                        <a:latin typeface="+mn-lt"/>
                      </a:endParaRPr>
                    </a:p>
                  </a:txBody>
                  <a:tcPr marL="89706" marR="89706" marT="44852" marB="44852" anchor="ctr">
                    <a:lnB w="12700" cap="flat" cmpd="sng" algn="ctr">
                      <a:noFill/>
                      <a:prstDash val="solid"/>
                      <a:round/>
                      <a:headEnd type="none" w="med" len="med"/>
                      <a:tailEnd type="none" w="med" len="med"/>
                    </a:lnB>
                  </a:tcPr>
                </a:tc>
                <a:tc>
                  <a:txBody>
                    <a:bodyPr/>
                    <a:lstStyle/>
                    <a:p>
                      <a:pPr algn="ctr"/>
                      <a:r>
                        <a:rPr lang="en-GB" sz="1700" dirty="0">
                          <a:latin typeface="+mn-lt"/>
                        </a:rPr>
                        <a:t>XCIII</a:t>
                      </a:r>
                    </a:p>
                  </a:txBody>
                  <a:tcPr marL="89706" marR="89706" marT="44852" marB="44852" anchor="ctr"/>
                </a:tc>
                <a:extLst>
                  <a:ext uri="{0D108BD9-81ED-4DB2-BD59-A6C34878D82A}">
                    <a16:rowId xmlns="" xmlns:a16="http://schemas.microsoft.com/office/drawing/2014/main" val="3996344117"/>
                  </a:ext>
                </a:extLst>
              </a:tr>
            </a:tbl>
          </a:graphicData>
        </a:graphic>
      </p:graphicFrame>
      <p:sp>
        <p:nvSpPr>
          <p:cNvPr id="10" name="Oval 9"/>
          <p:cNvSpPr/>
          <p:nvPr/>
        </p:nvSpPr>
        <p:spPr>
          <a:xfrm>
            <a:off x="3841298" y="3982506"/>
            <a:ext cx="1338789" cy="722649"/>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94343" y="4986966"/>
            <a:ext cx="7632700" cy="1326105"/>
          </a:xfrm>
          <a:prstGeom prst="rect">
            <a:avLst/>
          </a:prstGeom>
          <a:noFill/>
          <a:ln w="28575">
            <a:noFill/>
          </a:ln>
        </p:spPr>
        <p:txBody>
          <a:bodyPr wrap="square" lIns="108000" tIns="108000" rIns="108000" bIns="108000" rtlCol="0">
            <a:spAutoFit/>
          </a:bodyPr>
          <a:lstStyle/>
          <a:p>
            <a:r>
              <a:rPr lang="en-GB" dirty="0">
                <a:solidFill>
                  <a:srgbClr val="87BD31"/>
                </a:solidFill>
                <a:latin typeface="Twinkl" pitchFamily="2" charset="0"/>
              </a:rPr>
              <a:t>Flavia has written 91 incorrectly. She has tried to make the number using four ten symbols in a row. With Roman numerals, there should never be more than three of the same symbol in a row. 90 is represented as XC (100 - 10 = 90) so 91 should be written as XCI.</a:t>
            </a:r>
          </a:p>
        </p:txBody>
      </p:sp>
      <p:sp>
        <p:nvSpPr>
          <p:cNvPr id="3" name="Rectangle 2"/>
          <p:cNvSpPr/>
          <p:nvPr/>
        </p:nvSpPr>
        <p:spPr>
          <a:xfrm>
            <a:off x="4032250" y="4187563"/>
            <a:ext cx="922047" cy="353943"/>
          </a:xfrm>
          <a:prstGeom prst="rect">
            <a:avLst/>
          </a:prstGeom>
          <a:solidFill>
            <a:schemeClr val="bg1">
              <a:lumMod val="95000"/>
            </a:schemeClr>
          </a:solidFill>
        </p:spPr>
        <p:txBody>
          <a:bodyPr wrap="none">
            <a:spAutoFit/>
          </a:bodyPr>
          <a:lstStyle/>
          <a:p>
            <a:pPr lvl="0" algn="ctr">
              <a:defRPr/>
            </a:pPr>
            <a:r>
              <a:rPr lang="en-GB" sz="1700" dirty="0">
                <a:solidFill>
                  <a:srgbClr val="87BD31"/>
                </a:solidFill>
              </a:rPr>
              <a:t>LXXXXI</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1" animBg="1"/>
      <p:bldP spid="11"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Roman Numerals to 100</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75120"/>
            <a:ext cx="7632700" cy="772107"/>
          </a:xfrm>
          <a:prstGeom prst="rect">
            <a:avLst/>
          </a:prstGeom>
          <a:solidFill>
            <a:srgbClr val="7E8BB8"/>
          </a:solidFill>
          <a:ln w="28575">
            <a:noFill/>
          </a:ln>
        </p:spPr>
        <p:txBody>
          <a:bodyPr wrap="square" lIns="108000" tIns="108000" rIns="108000" bIns="108000" rtlCol="0">
            <a:spAutoFit/>
          </a:bodyPr>
          <a:lstStyle/>
          <a:p>
            <a:r>
              <a:rPr lang="en-GB" dirty="0">
                <a:solidFill>
                  <a:schemeClr val="bg1"/>
                </a:solidFill>
                <a:latin typeface="Twinkl" pitchFamily="2" charset="0"/>
              </a:rPr>
              <a:t>Here is another part of the hundred square. Fill in the missing Roman numerals.</a:t>
            </a:r>
          </a:p>
        </p:txBody>
      </p:sp>
      <p:graphicFrame>
        <p:nvGraphicFramePr>
          <p:cNvPr id="9" name="Table 8">
            <a:extLst>
              <a:ext uri="{FF2B5EF4-FFF2-40B4-BE49-F238E27FC236}">
                <a16:creationId xmlns="" xmlns:a16="http://schemas.microsoft.com/office/drawing/2014/main" id="{6F26E28D-A550-4824-B694-9E96D2EEE969}"/>
              </a:ext>
            </a:extLst>
          </p:cNvPr>
          <p:cNvGraphicFramePr>
            <a:graphicFrameLocks noGrp="1"/>
          </p:cNvGraphicFramePr>
          <p:nvPr>
            <p:extLst>
              <p:ext uri="{D42A27DB-BD31-4B8C-83A1-F6EECF244321}">
                <p14:modId xmlns:p14="http://schemas.microsoft.com/office/powerpoint/2010/main" val="309281512"/>
              </p:ext>
            </p:extLst>
          </p:nvPr>
        </p:nvGraphicFramePr>
        <p:xfrm>
          <a:off x="1875721" y="2464208"/>
          <a:ext cx="5269944" cy="2998167"/>
        </p:xfrm>
        <a:graphic>
          <a:graphicData uri="http://schemas.openxmlformats.org/drawingml/2006/table">
            <a:tbl>
              <a:tblPr firstRow="1" bandRow="1">
                <a:tableStyleId>{5940675A-B579-460E-94D1-54222C63F5DA}</a:tableStyleId>
              </a:tblPr>
              <a:tblGrid>
                <a:gridCol w="1756648">
                  <a:extLst>
                    <a:ext uri="{9D8B030D-6E8A-4147-A177-3AD203B41FA5}">
                      <a16:colId xmlns="" xmlns:a16="http://schemas.microsoft.com/office/drawing/2014/main" val="3545912562"/>
                    </a:ext>
                  </a:extLst>
                </a:gridCol>
                <a:gridCol w="1756648">
                  <a:extLst>
                    <a:ext uri="{9D8B030D-6E8A-4147-A177-3AD203B41FA5}">
                      <a16:colId xmlns="" xmlns:a16="http://schemas.microsoft.com/office/drawing/2014/main" val="1116666012"/>
                    </a:ext>
                  </a:extLst>
                </a:gridCol>
                <a:gridCol w="1756648">
                  <a:extLst>
                    <a:ext uri="{9D8B030D-6E8A-4147-A177-3AD203B41FA5}">
                      <a16:colId xmlns="" xmlns:a16="http://schemas.microsoft.com/office/drawing/2014/main" val="2036726435"/>
                    </a:ext>
                  </a:extLst>
                </a:gridCol>
              </a:tblGrid>
              <a:tr h="999389">
                <a:tc>
                  <a:txBody>
                    <a:bodyPr/>
                    <a:lstStyle/>
                    <a:p>
                      <a:pPr algn="ctr"/>
                      <a:endParaRPr lang="en-GB" sz="2500" dirty="0">
                        <a:latin typeface="+mn-lt"/>
                      </a:endParaRPr>
                    </a:p>
                  </a:txBody>
                  <a:tcPr marL="128188" marR="128188" marT="64094" marB="640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500" dirty="0">
                          <a:solidFill>
                            <a:schemeClr val="tx1"/>
                          </a:solidFill>
                          <a:latin typeface="+mn-lt"/>
                        </a:rPr>
                        <a:t>LXXIX</a:t>
                      </a:r>
                    </a:p>
                  </a:txBody>
                  <a:tcPr marL="128188" marR="128188" marT="64094" marB="64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500" dirty="0">
                        <a:latin typeface="+mn-lt"/>
                      </a:endParaRPr>
                    </a:p>
                  </a:txBody>
                  <a:tcPr marL="128188" marR="128188" marT="64094" marB="640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60434498"/>
                  </a:ext>
                </a:extLst>
              </a:tr>
              <a:tr h="999389">
                <a:tc>
                  <a:txBody>
                    <a:bodyPr/>
                    <a:lstStyle/>
                    <a:p>
                      <a:pPr algn="ctr"/>
                      <a:endParaRPr lang="en-GB" sz="2500" dirty="0">
                        <a:solidFill>
                          <a:srgbClr val="00B050"/>
                        </a:solidFill>
                        <a:latin typeface="+mn-lt"/>
                      </a:endParaRPr>
                    </a:p>
                  </a:txBody>
                  <a:tcPr marL="128188" marR="128188" marT="64094" marB="64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500" dirty="0">
                        <a:solidFill>
                          <a:srgbClr val="00B050"/>
                        </a:solidFill>
                        <a:latin typeface="+mn-lt"/>
                      </a:endParaRPr>
                    </a:p>
                  </a:txBody>
                  <a:tcPr marL="128188" marR="128188" marT="64094" marB="64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500" dirty="0">
                          <a:latin typeface="+mn-lt"/>
                        </a:rPr>
                        <a:t>XC</a:t>
                      </a:r>
                    </a:p>
                  </a:txBody>
                  <a:tcPr marL="128188" marR="128188" marT="64094" marB="64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1966693"/>
                  </a:ext>
                </a:extLst>
              </a:tr>
              <a:tr h="999389">
                <a:tc>
                  <a:txBody>
                    <a:bodyPr/>
                    <a:lstStyle/>
                    <a:p>
                      <a:pPr algn="ctr"/>
                      <a:endParaRPr lang="en-GB" sz="2500" dirty="0">
                        <a:latin typeface="+mn-lt"/>
                      </a:endParaRPr>
                    </a:p>
                  </a:txBody>
                  <a:tcPr marL="128188" marR="128188" marT="64094" marB="640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500" dirty="0">
                        <a:solidFill>
                          <a:srgbClr val="00B050"/>
                        </a:solidFill>
                        <a:latin typeface="+mn-lt"/>
                      </a:endParaRPr>
                    </a:p>
                  </a:txBody>
                  <a:tcPr marL="128188" marR="128188" marT="64094" marB="64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500" dirty="0">
                        <a:latin typeface="+mn-lt"/>
                      </a:endParaRPr>
                    </a:p>
                  </a:txBody>
                  <a:tcPr marL="128188" marR="128188" marT="64094" marB="640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996344117"/>
                  </a:ext>
                </a:extLst>
              </a:tr>
            </a:tbl>
          </a:graphicData>
        </a:graphic>
      </p:graphicFrame>
      <p:sp>
        <p:nvSpPr>
          <p:cNvPr id="10" name="Rectangle 9"/>
          <p:cNvSpPr/>
          <p:nvPr/>
        </p:nvSpPr>
        <p:spPr>
          <a:xfrm>
            <a:off x="2014420" y="3724764"/>
            <a:ext cx="1484702" cy="477054"/>
          </a:xfrm>
          <a:prstGeom prst="rect">
            <a:avLst/>
          </a:prstGeom>
          <a:noFill/>
        </p:spPr>
        <p:txBody>
          <a:bodyPr wrap="none">
            <a:spAutoFit/>
          </a:bodyPr>
          <a:lstStyle/>
          <a:p>
            <a:pPr lvl="0" algn="ctr">
              <a:defRPr/>
            </a:pPr>
            <a:r>
              <a:rPr lang="en-GB" sz="2500" dirty="0" smtClean="0">
                <a:solidFill>
                  <a:srgbClr val="87BD31"/>
                </a:solidFill>
              </a:rPr>
              <a:t>LXXXVIII</a:t>
            </a:r>
            <a:endParaRPr lang="en-GB" sz="2500" dirty="0">
              <a:solidFill>
                <a:srgbClr val="87BD31"/>
              </a:solidFill>
            </a:endParaRPr>
          </a:p>
        </p:txBody>
      </p:sp>
      <p:sp>
        <p:nvSpPr>
          <p:cNvPr id="11" name="Rectangle 10"/>
          <p:cNvSpPr/>
          <p:nvPr/>
        </p:nvSpPr>
        <p:spPr>
          <a:xfrm>
            <a:off x="3898187" y="3724764"/>
            <a:ext cx="1225015" cy="477054"/>
          </a:xfrm>
          <a:prstGeom prst="rect">
            <a:avLst/>
          </a:prstGeom>
          <a:noFill/>
        </p:spPr>
        <p:txBody>
          <a:bodyPr wrap="none">
            <a:spAutoFit/>
          </a:bodyPr>
          <a:lstStyle/>
          <a:p>
            <a:pPr lvl="0" algn="ctr">
              <a:defRPr/>
            </a:pPr>
            <a:r>
              <a:rPr lang="en-GB" sz="2500" dirty="0" smtClean="0">
                <a:solidFill>
                  <a:srgbClr val="87BD31"/>
                </a:solidFill>
              </a:rPr>
              <a:t>LXXXIX</a:t>
            </a:r>
            <a:endParaRPr lang="en-GB" sz="2500" dirty="0">
              <a:solidFill>
                <a:srgbClr val="87BD31"/>
              </a:solidFill>
            </a:endParaRPr>
          </a:p>
        </p:txBody>
      </p:sp>
      <p:sp>
        <p:nvSpPr>
          <p:cNvPr id="12" name="Rectangle 11"/>
          <p:cNvSpPr/>
          <p:nvPr/>
        </p:nvSpPr>
        <p:spPr>
          <a:xfrm>
            <a:off x="4069708" y="4704478"/>
            <a:ext cx="881973" cy="477054"/>
          </a:xfrm>
          <a:prstGeom prst="rect">
            <a:avLst/>
          </a:prstGeom>
          <a:noFill/>
        </p:spPr>
        <p:txBody>
          <a:bodyPr wrap="none">
            <a:spAutoFit/>
          </a:bodyPr>
          <a:lstStyle/>
          <a:p>
            <a:pPr lvl="0" algn="ctr">
              <a:defRPr/>
            </a:pPr>
            <a:r>
              <a:rPr lang="en-GB" sz="2500" dirty="0" smtClean="0">
                <a:solidFill>
                  <a:srgbClr val="87BD31"/>
                </a:solidFill>
              </a:rPr>
              <a:t>XCIX</a:t>
            </a:r>
            <a:endParaRPr lang="en-GB" sz="2500" dirty="0">
              <a:solidFill>
                <a:srgbClr val="87BD31"/>
              </a:solidFill>
            </a:endParaRPr>
          </a:p>
        </p:txBody>
      </p:sp>
    </p:spTree>
    <p:extLst>
      <p:ext uri="{BB962C8B-B14F-4D97-AF65-F5344CB8AC3E}">
        <p14:creationId xmlns:p14="http://schemas.microsoft.com/office/powerpoint/2010/main" val="42469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145</TotalTime>
  <Words>592</Words>
  <Application>Microsoft Office PowerPoint</Application>
  <PresentationFormat>On-screen Show (4:3)</PresentationFormat>
  <Paragraphs>221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Twinkl</vt:lpstr>
      <vt:lpstr>Calibri</vt:lpstr>
      <vt:lpstr>Tuffy</vt:lpstr>
      <vt:lpstr>Tuffy-TTF</vt:lpstr>
      <vt:lpstr>Kalam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Shantal Paley</dc:creator>
  <cp:lastModifiedBy>Shantal Paley</cp:lastModifiedBy>
  <cp:revision>16</cp:revision>
  <dcterms:created xsi:type="dcterms:W3CDTF">2019-07-30T08:01:15Z</dcterms:created>
  <dcterms:modified xsi:type="dcterms:W3CDTF">2019-07-30T14:34:20Z</dcterms:modified>
</cp:coreProperties>
</file>