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5"/>
  </p:notesMasterIdLst>
  <p:handoutMasterIdLst>
    <p:handoutMasterId r:id="rId16"/>
  </p:handoutMasterIdLst>
  <p:sldIdLst>
    <p:sldId id="275" r:id="rId2"/>
    <p:sldId id="276" r:id="rId3"/>
    <p:sldId id="278" r:id="rId4"/>
    <p:sldId id="279" r:id="rId5"/>
    <p:sldId id="289" r:id="rId6"/>
    <p:sldId id="282" r:id="rId7"/>
    <p:sldId id="290" r:id="rId8"/>
    <p:sldId id="291" r:id="rId9"/>
    <p:sldId id="284" r:id="rId10"/>
    <p:sldId id="292" r:id="rId11"/>
    <p:sldId id="288" r:id="rId12"/>
    <p:sldId id="277" r:id="rId13"/>
    <p:sldId id="286" r:id="rId14"/>
  </p:sldIdLst>
  <p:sldSz cx="9144000" cy="6858000" type="screen4x3"/>
  <p:notesSz cx="6858000" cy="9144000"/>
  <p:embeddedFontLst>
    <p:embeddedFont>
      <p:font typeface="Tuffy" panose="020B0603060100000000" pitchFamily="34" charset="0"/>
      <p:regular r:id="rId17"/>
      <p:bold r:id="rId18"/>
      <p:italic r:id="rId19"/>
      <p:boldItalic r:id="rId20"/>
    </p:embeddedFont>
    <p:embeddedFont>
      <p:font typeface="Calibri" panose="020F0502020204030204" pitchFamily="34" charset="0"/>
      <p:regular r:id="rId21"/>
      <p:bold r:id="rId22"/>
      <p:italic r:id="rId23"/>
      <p:boldItalic r:id="rId24"/>
    </p:embeddedFont>
    <p:embeddedFont>
      <p:font typeface="Tuffy-TTF" panose="020B0603060100000000" charset="0"/>
      <p:regular r:id="rId25"/>
      <p:bold r:id="rId26"/>
      <p:italic r:id="rId27"/>
      <p:boldItalic r:id="rId28"/>
    </p:embeddedFont>
    <p:embeddedFont>
      <p:font typeface="Twinkl" pitchFamily="2" charset="0"/>
      <p:regular r:id="rId29"/>
      <p:bold r:id="rId3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7BD31"/>
    <a:srgbClr val="009285"/>
    <a:srgbClr val="C4DF9B"/>
    <a:srgbClr val="7BCCBF"/>
    <a:srgbClr val="C5ACD2"/>
    <a:srgbClr val="8CE2E4"/>
    <a:srgbClr val="18A0DB"/>
    <a:srgbClr val="2CB7BC"/>
    <a:srgbClr val="003F16"/>
    <a:srgbClr val="0195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114" d="100"/>
          <a:sy n="114" d="100"/>
        </p:scale>
        <p:origin x="1506" y="108"/>
      </p:cViewPr>
      <p:guideLst>
        <p:guide orient="horz" pos="2160"/>
        <p:guide pos="2880"/>
        <p:guide pos="340"/>
        <p:guide orient="horz" pos="3974"/>
        <p:guide pos="5420"/>
        <p:guide orient="horz" pos="346"/>
        <p:guide pos="476"/>
        <p:guide orient="horz" pos="482"/>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slide" Target="slides/slide2.xml"/><Relationship Id="rId21" Type="http://schemas.openxmlformats.org/officeDocument/2006/relationships/font" Target="fonts/font5.fntdata"/><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16/10/2019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16/10/2019</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3.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hyperlink" Target="https://www.twinkl.co.uk/resources/planit-maths-primary-teaching-resources-year-4/planit-maths-primary-teaching-resources-year-4-number---number-and-place-value/planit-maths-primary-teaching-resources-year-4-number---number-and-place-value-order-and-compare-numbers-beyond-1000" TargetMode="External"/><Relationship Id="rId1" Type="http://schemas.openxmlformats.org/officeDocument/2006/relationships/slideLayout" Target="../slideLayouts/slideLayout4.xml"/><Relationship Id="rId5" Type="http://schemas.openxmlformats.org/officeDocument/2006/relationships/image" Target="../media/image23.jpe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Oval 9"/>
          <p:cNvSpPr/>
          <p:nvPr/>
        </p:nvSpPr>
        <p:spPr>
          <a:xfrm>
            <a:off x="1696996" y="1210532"/>
            <a:ext cx="659028" cy="659028"/>
          </a:xfrm>
          <a:prstGeom prst="ellipse">
            <a:avLst/>
          </a:prstGeom>
          <a:solidFill>
            <a:schemeClr val="bg1"/>
          </a:solidFill>
          <a:ln w="28575">
            <a:solidFill>
              <a:srgbClr val="062F5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tx1"/>
                </a:solidFill>
              </a:rPr>
              <a:t>1000</a:t>
            </a:r>
          </a:p>
        </p:txBody>
      </p:sp>
      <p:sp>
        <p:nvSpPr>
          <p:cNvPr id="11" name="Oval 10"/>
          <p:cNvSpPr/>
          <p:nvPr/>
        </p:nvSpPr>
        <p:spPr>
          <a:xfrm>
            <a:off x="2903839" y="1210532"/>
            <a:ext cx="659028" cy="659028"/>
          </a:xfrm>
          <a:prstGeom prst="ellipse">
            <a:avLst/>
          </a:prstGeom>
          <a:solidFill>
            <a:schemeClr val="bg1"/>
          </a:solidFill>
          <a:ln w="28575">
            <a:solidFill>
              <a:srgbClr val="062F5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500" dirty="0">
                <a:solidFill>
                  <a:schemeClr val="tx1"/>
                </a:solidFill>
              </a:rPr>
              <a:t>2000</a:t>
            </a:r>
          </a:p>
        </p:txBody>
      </p:sp>
      <p:sp>
        <p:nvSpPr>
          <p:cNvPr id="12" name="Oval 11"/>
          <p:cNvSpPr/>
          <p:nvPr/>
        </p:nvSpPr>
        <p:spPr>
          <a:xfrm>
            <a:off x="4110682" y="1210532"/>
            <a:ext cx="659028" cy="659028"/>
          </a:xfrm>
          <a:prstGeom prst="ellipse">
            <a:avLst/>
          </a:prstGeom>
          <a:solidFill>
            <a:schemeClr val="bg1"/>
          </a:solidFill>
          <a:ln w="28575">
            <a:solidFill>
              <a:srgbClr val="062F5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500" dirty="0">
                <a:solidFill>
                  <a:schemeClr val="tx1"/>
                </a:solidFill>
              </a:rPr>
              <a:t>3000</a:t>
            </a:r>
          </a:p>
        </p:txBody>
      </p:sp>
      <p:cxnSp>
        <p:nvCxnSpPr>
          <p:cNvPr id="14" name="Straight Arrow Connector 13"/>
          <p:cNvCxnSpPr>
            <a:stCxn id="10" idx="4"/>
          </p:cNvCxnSpPr>
          <p:nvPr/>
        </p:nvCxnSpPr>
        <p:spPr>
          <a:xfrm flipH="1">
            <a:off x="2018270" y="1869560"/>
            <a:ext cx="8240" cy="263610"/>
          </a:xfrm>
          <a:prstGeom prst="straightConnector1">
            <a:avLst/>
          </a:prstGeom>
          <a:ln w="28575">
            <a:solidFill>
              <a:srgbClr val="062F5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3229233" y="1869560"/>
            <a:ext cx="8240" cy="263610"/>
          </a:xfrm>
          <a:prstGeom prst="straightConnector1">
            <a:avLst/>
          </a:prstGeom>
          <a:ln w="28575">
            <a:solidFill>
              <a:srgbClr val="062F53"/>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4427836" y="1869560"/>
            <a:ext cx="8240" cy="263610"/>
          </a:xfrm>
          <a:prstGeom prst="straightConnector1">
            <a:avLst/>
          </a:prstGeom>
          <a:ln w="28575">
            <a:solidFill>
              <a:srgbClr val="062F53"/>
            </a:solidFill>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6228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69239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77" name="Straight Connector 76"/>
          <p:cNvCxnSpPr/>
          <p:nvPr/>
        </p:nvCxnSpPr>
        <p:spPr>
          <a:xfrm>
            <a:off x="2852530"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65312" y="1373215"/>
            <a:ext cx="7613375" cy="464331"/>
          </a:xfrm>
          <a:prstGeom prst="rect">
            <a:avLst/>
          </a:prstGeom>
          <a:solidFill>
            <a:srgbClr val="2CB7BC"/>
          </a:solidFill>
          <a:ln w="28575">
            <a:solidFill>
              <a:srgbClr val="2CB7BC"/>
            </a:solidFill>
          </a:ln>
        </p:spPr>
        <p:txBody>
          <a:bodyPr wrap="square" lIns="108000" tIns="108000" rIns="108000" bIns="108000" rtlCol="0">
            <a:spAutoFit/>
          </a:bodyPr>
          <a:lstStyle/>
          <a:p>
            <a:pPr algn="ctr"/>
            <a:r>
              <a:rPr lang="en-GB" sz="1600" b="1" dirty="0">
                <a:solidFill>
                  <a:schemeClr val="bg1"/>
                </a:solidFill>
              </a:rPr>
              <a:t>Pick a four-digit number and place it on each of these number lines.</a:t>
            </a:r>
          </a:p>
        </p:txBody>
      </p:sp>
      <p:sp>
        <p:nvSpPr>
          <p:cNvPr id="10" name="TextBox 9"/>
          <p:cNvSpPr txBox="1"/>
          <p:nvPr/>
        </p:nvSpPr>
        <p:spPr>
          <a:xfrm>
            <a:off x="765589" y="1837546"/>
            <a:ext cx="7613375" cy="1344251"/>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sp>
        <p:nvSpPr>
          <p:cNvPr id="11" name="TextBox 10"/>
          <p:cNvSpPr txBox="1"/>
          <p:nvPr/>
        </p:nvSpPr>
        <p:spPr>
          <a:xfrm>
            <a:off x="765589" y="3182504"/>
            <a:ext cx="7613375" cy="1344251"/>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sp>
        <p:nvSpPr>
          <p:cNvPr id="12" name="TextBox 11"/>
          <p:cNvSpPr txBox="1"/>
          <p:nvPr/>
        </p:nvSpPr>
        <p:spPr>
          <a:xfrm>
            <a:off x="765588" y="4526422"/>
            <a:ext cx="7613375" cy="1344251"/>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grpSp>
        <p:nvGrpSpPr>
          <p:cNvPr id="14" name="Group 13"/>
          <p:cNvGrpSpPr/>
          <p:nvPr/>
        </p:nvGrpSpPr>
        <p:grpSpPr>
          <a:xfrm>
            <a:off x="1531371" y="2008604"/>
            <a:ext cx="6081255" cy="306128"/>
            <a:chOff x="1531371" y="2063223"/>
            <a:chExt cx="6081255" cy="447261"/>
          </a:xfrm>
        </p:grpSpPr>
        <p:cxnSp>
          <p:nvCxnSpPr>
            <p:cNvPr id="15" name="Straight Connector 14"/>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5" name="Group 64"/>
          <p:cNvGrpSpPr/>
          <p:nvPr/>
        </p:nvGrpSpPr>
        <p:grpSpPr>
          <a:xfrm>
            <a:off x="5073988" y="2367960"/>
            <a:ext cx="806718" cy="684165"/>
            <a:chOff x="5073988" y="2555186"/>
            <a:chExt cx="806718" cy="684165"/>
          </a:xfrm>
        </p:grpSpPr>
        <p:cxnSp>
          <p:nvCxnSpPr>
            <p:cNvPr id="27" name="Straight Arrow Connector 26"/>
            <p:cNvCxnSpPr/>
            <p:nvPr/>
          </p:nvCxnSpPr>
          <p:spPr>
            <a:xfrm flipV="1">
              <a:off x="5483245" y="2555186"/>
              <a:ext cx="0" cy="2929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5073988" y="2847723"/>
              <a:ext cx="806718" cy="391628"/>
            </a:xfrm>
            <a:prstGeom prst="rect">
              <a:avLst/>
            </a:prstGeom>
            <a:solidFill>
              <a:schemeClr val="bg1"/>
            </a:solidFill>
            <a:ln w="28575">
              <a:solidFill>
                <a:schemeClr val="tx1"/>
              </a:solidFill>
            </a:ln>
          </p:spPr>
          <p:txBody>
            <a:bodyPr wrap="square" lIns="72000" tIns="72000" rIns="72000" bIns="72000" rtlCol="0">
              <a:spAutoFit/>
            </a:bodyPr>
            <a:lstStyle/>
            <a:p>
              <a:pPr algn="ctr"/>
              <a:r>
                <a:rPr lang="en-GB" sz="1600" b="1" dirty="0">
                  <a:solidFill>
                    <a:srgbClr val="87BD31"/>
                  </a:solidFill>
                </a:rPr>
                <a:t>4650</a:t>
              </a:r>
            </a:p>
          </p:txBody>
        </p:sp>
      </p:grpSp>
      <p:sp>
        <p:nvSpPr>
          <p:cNvPr id="29" name="Rectangle 28"/>
          <p:cNvSpPr/>
          <p:nvPr/>
        </p:nvSpPr>
        <p:spPr>
          <a:xfrm>
            <a:off x="1210291" y="2312845"/>
            <a:ext cx="622286" cy="307777"/>
          </a:xfrm>
          <a:prstGeom prst="rect">
            <a:avLst/>
          </a:prstGeom>
        </p:spPr>
        <p:txBody>
          <a:bodyPr wrap="none">
            <a:spAutoFit/>
          </a:bodyPr>
          <a:lstStyle/>
          <a:p>
            <a:pPr algn="ctr"/>
            <a:r>
              <a:rPr lang="en-GB" sz="1400" dirty="0"/>
              <a:t>4000</a:t>
            </a:r>
          </a:p>
        </p:txBody>
      </p:sp>
      <p:sp>
        <p:nvSpPr>
          <p:cNvPr id="30" name="Rectangle 29"/>
          <p:cNvSpPr/>
          <p:nvPr/>
        </p:nvSpPr>
        <p:spPr>
          <a:xfrm>
            <a:off x="7304689" y="2314732"/>
            <a:ext cx="615874" cy="307777"/>
          </a:xfrm>
          <a:prstGeom prst="rect">
            <a:avLst/>
          </a:prstGeom>
        </p:spPr>
        <p:txBody>
          <a:bodyPr wrap="none">
            <a:spAutoFit/>
          </a:bodyPr>
          <a:lstStyle/>
          <a:p>
            <a:pPr algn="ctr"/>
            <a:r>
              <a:rPr lang="en-GB" sz="1400" dirty="0"/>
              <a:t>5000</a:t>
            </a:r>
          </a:p>
        </p:txBody>
      </p:sp>
      <p:grpSp>
        <p:nvGrpSpPr>
          <p:cNvPr id="31" name="Group 30"/>
          <p:cNvGrpSpPr/>
          <p:nvPr/>
        </p:nvGrpSpPr>
        <p:grpSpPr>
          <a:xfrm>
            <a:off x="1531371" y="3363532"/>
            <a:ext cx="6081255" cy="306128"/>
            <a:chOff x="1531371" y="2063223"/>
            <a:chExt cx="6081255" cy="447261"/>
          </a:xfrm>
        </p:grpSpPr>
        <p:cxnSp>
          <p:nvCxnSpPr>
            <p:cNvPr id="32" name="Straight Connector 31"/>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6" name="Group 65"/>
          <p:cNvGrpSpPr/>
          <p:nvPr/>
        </p:nvGrpSpPr>
        <p:grpSpPr>
          <a:xfrm>
            <a:off x="4168641" y="3722888"/>
            <a:ext cx="806718" cy="684165"/>
            <a:chOff x="4168641" y="3910114"/>
            <a:chExt cx="806718" cy="684165"/>
          </a:xfrm>
        </p:grpSpPr>
        <p:cxnSp>
          <p:nvCxnSpPr>
            <p:cNvPr id="44" name="Straight Arrow Connector 43"/>
            <p:cNvCxnSpPr/>
            <p:nvPr/>
          </p:nvCxnSpPr>
          <p:spPr>
            <a:xfrm flipV="1">
              <a:off x="4577898" y="3910114"/>
              <a:ext cx="0" cy="2929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5" name="TextBox 44"/>
            <p:cNvSpPr txBox="1"/>
            <p:nvPr/>
          </p:nvSpPr>
          <p:spPr>
            <a:xfrm>
              <a:off x="4168641" y="4202651"/>
              <a:ext cx="806718" cy="391628"/>
            </a:xfrm>
            <a:prstGeom prst="rect">
              <a:avLst/>
            </a:prstGeom>
            <a:solidFill>
              <a:schemeClr val="bg1"/>
            </a:solidFill>
            <a:ln w="28575">
              <a:solidFill>
                <a:schemeClr val="tx1"/>
              </a:solidFill>
            </a:ln>
          </p:spPr>
          <p:txBody>
            <a:bodyPr wrap="square" lIns="72000" tIns="72000" rIns="72000" bIns="72000" rtlCol="0">
              <a:spAutoFit/>
            </a:bodyPr>
            <a:lstStyle/>
            <a:p>
              <a:pPr algn="ctr"/>
              <a:r>
                <a:rPr lang="en-GB" sz="1600" b="1" dirty="0">
                  <a:solidFill>
                    <a:srgbClr val="87BD31"/>
                  </a:solidFill>
                </a:rPr>
                <a:t>4650</a:t>
              </a:r>
            </a:p>
          </p:txBody>
        </p:sp>
      </p:grpSp>
      <p:sp>
        <p:nvSpPr>
          <p:cNvPr id="46" name="Rectangle 45"/>
          <p:cNvSpPr/>
          <p:nvPr/>
        </p:nvSpPr>
        <p:spPr>
          <a:xfrm>
            <a:off x="1218307" y="3667773"/>
            <a:ext cx="606256" cy="307777"/>
          </a:xfrm>
          <a:prstGeom prst="rect">
            <a:avLst/>
          </a:prstGeom>
        </p:spPr>
        <p:txBody>
          <a:bodyPr wrap="none">
            <a:spAutoFit/>
          </a:bodyPr>
          <a:lstStyle/>
          <a:p>
            <a:pPr algn="ctr"/>
            <a:r>
              <a:rPr lang="en-GB" sz="1400" dirty="0"/>
              <a:t>4600</a:t>
            </a:r>
          </a:p>
        </p:txBody>
      </p:sp>
      <p:sp>
        <p:nvSpPr>
          <p:cNvPr id="47" name="Rectangle 46"/>
          <p:cNvSpPr/>
          <p:nvPr/>
        </p:nvSpPr>
        <p:spPr>
          <a:xfrm>
            <a:off x="7314306" y="3669660"/>
            <a:ext cx="596638" cy="307777"/>
          </a:xfrm>
          <a:prstGeom prst="rect">
            <a:avLst/>
          </a:prstGeom>
        </p:spPr>
        <p:txBody>
          <a:bodyPr wrap="none">
            <a:spAutoFit/>
          </a:bodyPr>
          <a:lstStyle/>
          <a:p>
            <a:pPr algn="ctr"/>
            <a:r>
              <a:rPr lang="en-GB" sz="1400" dirty="0"/>
              <a:t>4700</a:t>
            </a:r>
          </a:p>
        </p:txBody>
      </p:sp>
      <p:grpSp>
        <p:nvGrpSpPr>
          <p:cNvPr id="48" name="Group 47"/>
          <p:cNvGrpSpPr/>
          <p:nvPr/>
        </p:nvGrpSpPr>
        <p:grpSpPr>
          <a:xfrm>
            <a:off x="1533536" y="4718460"/>
            <a:ext cx="6081255" cy="306128"/>
            <a:chOff x="1531371" y="2063223"/>
            <a:chExt cx="6081255" cy="447261"/>
          </a:xfrm>
        </p:grpSpPr>
        <p:cxnSp>
          <p:nvCxnSpPr>
            <p:cNvPr id="49" name="Straight Connector 48"/>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7209267" y="5077816"/>
            <a:ext cx="806718" cy="684165"/>
            <a:chOff x="7209267" y="5265042"/>
            <a:chExt cx="806718" cy="684165"/>
          </a:xfrm>
        </p:grpSpPr>
        <p:cxnSp>
          <p:nvCxnSpPr>
            <p:cNvPr id="61" name="Straight Arrow Connector 60"/>
            <p:cNvCxnSpPr/>
            <p:nvPr/>
          </p:nvCxnSpPr>
          <p:spPr>
            <a:xfrm flipV="1">
              <a:off x="7618524" y="5265042"/>
              <a:ext cx="0" cy="292926"/>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7209267" y="5557579"/>
              <a:ext cx="806718" cy="391628"/>
            </a:xfrm>
            <a:prstGeom prst="rect">
              <a:avLst/>
            </a:prstGeom>
            <a:solidFill>
              <a:schemeClr val="bg1"/>
            </a:solidFill>
            <a:ln w="28575">
              <a:solidFill>
                <a:schemeClr val="tx1"/>
              </a:solidFill>
            </a:ln>
          </p:spPr>
          <p:txBody>
            <a:bodyPr wrap="square" lIns="72000" tIns="72000" rIns="72000" bIns="72000" rtlCol="0">
              <a:spAutoFit/>
            </a:bodyPr>
            <a:lstStyle/>
            <a:p>
              <a:pPr algn="ctr"/>
              <a:r>
                <a:rPr lang="en-GB" sz="1600" b="1" dirty="0">
                  <a:solidFill>
                    <a:srgbClr val="87BD31"/>
                  </a:solidFill>
                </a:rPr>
                <a:t>4650</a:t>
              </a:r>
            </a:p>
          </p:txBody>
        </p:sp>
      </p:grpSp>
      <p:sp>
        <p:nvSpPr>
          <p:cNvPr id="63" name="Rectangle 62"/>
          <p:cNvSpPr/>
          <p:nvPr/>
        </p:nvSpPr>
        <p:spPr>
          <a:xfrm>
            <a:off x="1233295" y="5022701"/>
            <a:ext cx="580608" cy="307777"/>
          </a:xfrm>
          <a:prstGeom prst="rect">
            <a:avLst/>
          </a:prstGeom>
        </p:spPr>
        <p:txBody>
          <a:bodyPr wrap="none">
            <a:spAutoFit/>
          </a:bodyPr>
          <a:lstStyle/>
          <a:p>
            <a:pPr algn="ctr"/>
            <a:r>
              <a:rPr lang="en-GB" sz="1400" dirty="0"/>
              <a:t>4649</a:t>
            </a:r>
          </a:p>
        </p:txBody>
      </p:sp>
      <p:sp>
        <p:nvSpPr>
          <p:cNvPr id="67" name="Rectangle 66"/>
          <p:cNvSpPr/>
          <p:nvPr/>
        </p:nvSpPr>
        <p:spPr>
          <a:xfrm>
            <a:off x="2027298" y="5396890"/>
            <a:ext cx="5089404" cy="338554"/>
          </a:xfrm>
          <a:prstGeom prst="rect">
            <a:avLst/>
          </a:prstGeom>
          <a:solidFill>
            <a:srgbClr val="87BD31"/>
          </a:solidFill>
          <a:ln w="28575">
            <a:solidFill>
              <a:srgbClr val="87BD31"/>
            </a:solidFill>
          </a:ln>
        </p:spPr>
        <p:txBody>
          <a:bodyPr wrap="square">
            <a:spAutoFit/>
          </a:bodyPr>
          <a:lstStyle/>
          <a:p>
            <a:r>
              <a:rPr lang="en-GB" sz="1600" b="1" dirty="0">
                <a:solidFill>
                  <a:schemeClr val="bg1"/>
                </a:solidFill>
              </a:rPr>
              <a:t>Accept any correct number line. For example: 4650</a:t>
            </a:r>
          </a:p>
        </p:txBody>
      </p:sp>
      <p:sp>
        <p:nvSpPr>
          <p:cNvPr id="51" name="Rectangle 50">
            <a:extLst>
              <a:ext uri="{FF2B5EF4-FFF2-40B4-BE49-F238E27FC236}">
                <a16:creationId xmlns:a16="http://schemas.microsoft.com/office/drawing/2014/main" id="{E7CD76B2-CEA3-4F62-9D47-84B30E637367}"/>
              </a:ext>
            </a:extLst>
          </p:cNvPr>
          <p:cNvSpPr/>
          <p:nvPr/>
        </p:nvSpPr>
        <p:spPr>
          <a:xfrm>
            <a:off x="3078760" y="702927"/>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sp>
        <p:nvSpPr>
          <p:cNvPr id="52" name="Rectangle 51">
            <a:extLst>
              <a:ext uri="{FF2B5EF4-FFF2-40B4-BE49-F238E27FC236}">
                <a16:creationId xmlns:a16="http://schemas.microsoft.com/office/drawing/2014/main" id="{65FFC6C8-384C-462A-A4E0-BA03FD4CBDA0}"/>
              </a:ext>
            </a:extLst>
          </p:cNvPr>
          <p:cNvSpPr/>
          <p:nvPr/>
        </p:nvSpPr>
        <p:spPr>
          <a:xfrm>
            <a:off x="445573" y="702863"/>
            <a:ext cx="260802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Number Lines to 10 000</a:t>
            </a:r>
            <a:endParaRPr lang="en-GB" sz="1600" b="1" dirty="0">
              <a:solidFill>
                <a:schemeClr val="bg1"/>
              </a:solidFill>
            </a:endParaRPr>
          </a:p>
        </p:txBody>
      </p:sp>
    </p:spTree>
    <p:extLst>
      <p:ext uri="{BB962C8B-B14F-4D97-AF65-F5344CB8AC3E}">
        <p14:creationId xmlns:p14="http://schemas.microsoft.com/office/powerpoint/2010/main" val="940268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3"/>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46" grpId="0"/>
      <p:bldP spid="47" grpId="0"/>
      <p:bldP spid="63" grpId="0"/>
      <p:bldP spid="6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C3F129B-2D47-483A-A90C-799D2C477CF6}"/>
              </a:ext>
            </a:extLst>
          </p:cNvPr>
          <p:cNvSpPr/>
          <p:nvPr/>
        </p:nvSpPr>
        <p:spPr>
          <a:xfrm>
            <a:off x="4563663" y="1819414"/>
            <a:ext cx="3824688" cy="4273409"/>
          </a:xfrm>
          <a:prstGeom prst="rect">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755650" y="1822827"/>
            <a:ext cx="3816349" cy="4269997"/>
          </a:xfrm>
          <a:prstGeom prst="rect">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755649" y="1364071"/>
            <a:ext cx="7632701" cy="458757"/>
          </a:xfrm>
          <a:prstGeom prst="rect">
            <a:avLst/>
          </a:prstGeom>
          <a:solidFill>
            <a:srgbClr val="C7E8FD"/>
          </a:solidFill>
        </p:spPr>
        <p:txBody>
          <a:bodyPr wrap="square" lIns="72000" tIns="72000" rIns="72000" bIns="108000">
            <a:spAutoFit/>
          </a:bodyPr>
          <a:lstStyle/>
          <a:p>
            <a:pPr algn="ctr"/>
            <a:r>
              <a:rPr lang="en-GB" dirty="0"/>
              <a:t>Dive in by completing your own activity!</a:t>
            </a:r>
          </a:p>
        </p:txBody>
      </p:sp>
      <p:pic>
        <p:nvPicPr>
          <p:cNvPr id="6" name="Picture 5">
            <a:extLst>
              <a:ext uri="{FF2B5EF4-FFF2-40B4-BE49-F238E27FC236}">
                <a16:creationId xmlns:a16="http://schemas.microsoft.com/office/drawing/2014/main" id="{61B74EBF-AD1B-4DC1-AB71-6B21B868FC7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5355" t="500" r="27421" b="1"/>
          <a:stretch/>
        </p:blipFill>
        <p:spPr>
          <a:xfrm>
            <a:off x="755650" y="1819415"/>
            <a:ext cx="3818059" cy="4273409"/>
          </a:xfrm>
          <a:prstGeom prst="rect">
            <a:avLst/>
          </a:prstGeom>
        </p:spPr>
      </p:pic>
      <p:sp>
        <p:nvSpPr>
          <p:cNvPr id="16" name="Rectangle 15"/>
          <p:cNvSpPr/>
          <p:nvPr/>
        </p:nvSpPr>
        <p:spPr>
          <a:xfrm>
            <a:off x="445573" y="702863"/>
            <a:ext cx="2675132"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Number Lines to 10 000</a:t>
            </a:r>
            <a:endParaRPr lang="en-GB" sz="1600" b="1" dirty="0">
              <a:solidFill>
                <a:schemeClr val="bg1"/>
              </a:solidFill>
            </a:endParaRPr>
          </a:p>
        </p:txBody>
      </p:sp>
      <p:pic>
        <p:nvPicPr>
          <p:cNvPr id="17" name="Picture 16">
            <a:extLst>
              <a:ext uri="{FF2B5EF4-FFF2-40B4-BE49-F238E27FC236}">
                <a16:creationId xmlns:a16="http://schemas.microsoft.com/office/drawing/2014/main" id="{23B3C386-037D-47BC-B81B-E45DB0C567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1633" y="2032606"/>
            <a:ext cx="2722089" cy="3850438"/>
          </a:xfrm>
          <a:prstGeom prst="rect">
            <a:avLst/>
          </a:prstGeom>
          <a:effectLst>
            <a:outerShdw blurRad="63500" sx="102000" sy="102000" algn="ctr" rotWithShape="0">
              <a:prstClr val="black">
                <a:alpha val="20000"/>
              </a:prstClr>
            </a:outerShdw>
          </a:effectLst>
        </p:spPr>
      </p:pic>
      <p:pic>
        <p:nvPicPr>
          <p:cNvPr id="21" name="Picture 20">
            <a:extLst>
              <a:ext uri="{FF2B5EF4-FFF2-40B4-BE49-F238E27FC236}">
                <a16:creationId xmlns:a16="http://schemas.microsoft.com/office/drawing/2014/main" id="{23B3C386-037D-47BC-B81B-E45DB0C567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73029" y="2032605"/>
            <a:ext cx="2722089" cy="3850440"/>
          </a:xfrm>
          <a:prstGeom prst="rect">
            <a:avLst/>
          </a:prstGeom>
          <a:effectLst>
            <a:outerShdw blurRad="63500" sx="102000" sy="102000" algn="ctr" rotWithShape="0">
              <a:prstClr val="black">
                <a:alpha val="20000"/>
              </a:prstClr>
            </a:outerShdw>
          </a:effectLst>
        </p:spPr>
      </p:pic>
      <p:pic>
        <p:nvPicPr>
          <p:cNvPr id="23" name="Picture 22">
            <a:extLst>
              <a:ext uri="{FF2B5EF4-FFF2-40B4-BE49-F238E27FC236}">
                <a16:creationId xmlns:a16="http://schemas.microsoft.com/office/drawing/2014/main" id="{A410F3B9-A120-4B78-B8FC-DBBE2542D02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4426" y="2032605"/>
            <a:ext cx="2722089" cy="3850440"/>
          </a:xfrm>
          <a:prstGeom prst="rect">
            <a:avLst/>
          </a:prstGeom>
          <a:effectLst>
            <a:outerShdw blurRad="63500" sx="102000" sy="102000" algn="ctr" rotWithShape="0">
              <a:prstClr val="black">
                <a:alpha val="20000"/>
              </a:prstClr>
            </a:outerShdw>
          </a:effectLst>
        </p:spPr>
      </p:pic>
      <p:pic>
        <p:nvPicPr>
          <p:cNvPr id="7" name="Picture 6"/>
          <p:cNvPicPr>
            <a:picLocks noChangeAspect="1"/>
          </p:cNvPicPr>
          <p:nvPr/>
        </p:nvPicPr>
        <p:blipFill rotWithShape="1">
          <a:blip r:embed="rId6" cstate="print">
            <a:extLst>
              <a:ext uri="{28A0092B-C50C-407E-A947-70E740481C1C}">
                <a14:useLocalDpi xmlns:a14="http://schemas.microsoft.com/office/drawing/2010/main" val="0"/>
              </a:ext>
            </a:extLst>
          </a:blip>
          <a:srcRect l="2196" t="1584" r="52241" b="9439"/>
          <a:stretch/>
        </p:blipFill>
        <p:spPr>
          <a:xfrm rot="1567124">
            <a:off x="2572276" y="2915744"/>
            <a:ext cx="709777" cy="1960614"/>
          </a:xfrm>
          <a:prstGeom prst="rect">
            <a:avLst/>
          </a:prstGeom>
        </p:spPr>
      </p:pic>
      <p:pic>
        <p:nvPicPr>
          <p:cNvPr id="8" name="Picture 7"/>
          <p:cNvPicPr>
            <a:picLocks noChangeAspect="1"/>
          </p:cNvPicPr>
          <p:nvPr/>
        </p:nvPicPr>
        <p:blipFill rotWithShape="1">
          <a:blip r:embed="rId7"/>
          <a:srcRect l="7228"/>
          <a:stretch/>
        </p:blipFill>
        <p:spPr>
          <a:xfrm>
            <a:off x="749021" y="2128760"/>
            <a:ext cx="1985212" cy="2377646"/>
          </a:xfrm>
          <a:prstGeom prst="rect">
            <a:avLst/>
          </a:prstGeom>
        </p:spPr>
      </p:pic>
      <p:pic>
        <p:nvPicPr>
          <p:cNvPr id="22" name="Boy Writing">
            <a:extLst>
              <a:ext uri="{FF2B5EF4-FFF2-40B4-BE49-F238E27FC236}">
                <a16:creationId xmlns:a16="http://schemas.microsoft.com/office/drawing/2014/main" id="{59E92074-8F0A-4A38-87B2-6E07FF3C8646}"/>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3" t="622" r="32362"/>
          <a:stretch/>
        </p:blipFill>
        <p:spPr>
          <a:xfrm>
            <a:off x="742385" y="1928693"/>
            <a:ext cx="4046118" cy="4164130"/>
          </a:xfrm>
          <a:prstGeom prst="rect">
            <a:avLst/>
          </a:prstGeom>
        </p:spPr>
      </p:pic>
    </p:spTree>
    <p:extLst>
      <p:ext uri="{BB962C8B-B14F-4D97-AF65-F5344CB8AC3E}">
        <p14:creationId xmlns:p14="http://schemas.microsoft.com/office/powerpoint/2010/main" val="1771272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ounded Rectangle 14"/>
          <p:cNvSpPr/>
          <p:nvPr/>
        </p:nvSpPr>
        <p:spPr bwMode="auto">
          <a:xfrm>
            <a:off x="457198" y="438151"/>
            <a:ext cx="8220075" cy="5957887"/>
          </a:xfrm>
          <a:prstGeom prst="roundRect">
            <a:avLst>
              <a:gd name="adj" fmla="val 2649"/>
            </a:avLst>
          </a:prstGeom>
          <a:solidFill>
            <a:srgbClr val="002060">
              <a:alpha val="90000"/>
            </a:srgb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600" b="1" dirty="0">
                <a:latin typeface="Twinkl" pitchFamily="50" charset="0"/>
              </a:rPr>
              <a:t> </a:t>
            </a:r>
          </a:p>
        </p:txBody>
      </p:sp>
      <p:sp>
        <p:nvSpPr>
          <p:cNvPr id="16" name="Rectangle 15"/>
          <p:cNvSpPr/>
          <p:nvPr/>
        </p:nvSpPr>
        <p:spPr>
          <a:xfrm>
            <a:off x="755650" y="2532037"/>
            <a:ext cx="7632700" cy="400110"/>
          </a:xfrm>
          <a:prstGeom prst="rect">
            <a:avLst/>
          </a:prstGeom>
        </p:spPr>
        <p:txBody>
          <a:bodyPr wrap="square">
            <a:spAutoFit/>
          </a:bodyPr>
          <a:lstStyle/>
          <a:p>
            <a:pPr algn="ctr"/>
            <a:r>
              <a:rPr lang="en-GB" sz="2000" dirty="0">
                <a:solidFill>
                  <a:schemeClr val="bg1"/>
                </a:solidFill>
                <a:latin typeface="Tuffy" panose="020B0603060100000000" pitchFamily="34" charset="0"/>
                <a:ea typeface="Tuffy" panose="020B0603060100000000" pitchFamily="34" charset="0"/>
              </a:rPr>
              <a:t>For more planning resources to support this aim, </a:t>
            </a:r>
            <a:r>
              <a:rPr lang="en-GB" sz="2000" b="1" dirty="0">
                <a:solidFill>
                  <a:srgbClr val="18A0DB"/>
                </a:solidFill>
                <a:latin typeface="Tuffy" panose="020B0603060100000000" pitchFamily="34" charset="0"/>
                <a:ea typeface="Tuffy" panose="020B0603060100000000" pitchFamily="34" charset="0"/>
                <a:hlinkClick r:id="rId2"/>
              </a:rPr>
              <a:t>click here</a:t>
            </a:r>
            <a:r>
              <a:rPr lang="en-GB" sz="2000" dirty="0">
                <a:solidFill>
                  <a:schemeClr val="bg1"/>
                </a:solidFill>
                <a:latin typeface="Tuffy" panose="020B0603060100000000" pitchFamily="34" charset="0"/>
                <a:ea typeface="Tuffy" panose="020B0603060100000000" pitchFamily="34" charset="0"/>
              </a:rPr>
              <a:t>.</a:t>
            </a:r>
          </a:p>
        </p:txBody>
      </p:sp>
      <p:sp>
        <p:nvSpPr>
          <p:cNvPr id="17" name="Rectangle 16"/>
          <p:cNvSpPr/>
          <p:nvPr/>
        </p:nvSpPr>
        <p:spPr>
          <a:xfrm>
            <a:off x="766722" y="5385322"/>
            <a:ext cx="6103310" cy="615553"/>
          </a:xfrm>
          <a:prstGeom prst="rect">
            <a:avLst/>
          </a:prstGeom>
        </p:spPr>
        <p:txBody>
          <a:bodyPr wrap="square" lIns="0" tIns="0" rIns="0" bIns="0">
            <a:spAutoFit/>
          </a:bodyPr>
          <a:lstStyle/>
          <a:p>
            <a:r>
              <a:rPr lang="en-GB" sz="2000" dirty="0" err="1">
                <a:solidFill>
                  <a:schemeClr val="bg1"/>
                </a:solidFill>
                <a:latin typeface="Tuffy" panose="020B0603060100000000" pitchFamily="34" charset="0"/>
                <a:ea typeface="Tuffy" panose="020B0603060100000000" pitchFamily="34" charset="0"/>
              </a:rPr>
              <a:t>Twinkl</a:t>
            </a:r>
            <a:r>
              <a:rPr lang="en-GB" sz="2000" dirty="0">
                <a:solidFill>
                  <a:schemeClr val="bg1"/>
                </a:solidFill>
                <a:latin typeface="Tuffy" panose="020B0603060100000000" pitchFamily="34" charset="0"/>
                <a:ea typeface="Tuffy" panose="020B0603060100000000" pitchFamily="34" charset="0"/>
              </a:rPr>
              <a:t> </a:t>
            </a:r>
            <a:r>
              <a:rPr lang="en-GB" sz="2000" dirty="0" err="1">
                <a:solidFill>
                  <a:schemeClr val="bg1"/>
                </a:solidFill>
                <a:latin typeface="Tuffy" panose="020B0603060100000000" pitchFamily="34" charset="0"/>
                <a:ea typeface="Tuffy" panose="020B0603060100000000" pitchFamily="34" charset="0"/>
              </a:rPr>
              <a:t>PlanIt</a:t>
            </a:r>
            <a:r>
              <a:rPr lang="en-GB" sz="2000" dirty="0">
                <a:solidFill>
                  <a:schemeClr val="bg1"/>
                </a:solidFill>
                <a:latin typeface="Tuffy" panose="020B0603060100000000" pitchFamily="34" charset="0"/>
                <a:ea typeface="Tuffy" panose="020B0603060100000000" pitchFamily="34" charset="0"/>
              </a:rPr>
              <a:t> is our award-winning scheme of work </a:t>
            </a:r>
            <a:br>
              <a:rPr lang="en-GB" sz="2000" dirty="0">
                <a:solidFill>
                  <a:schemeClr val="bg1"/>
                </a:solidFill>
                <a:latin typeface="Tuffy" panose="020B0603060100000000" pitchFamily="34" charset="0"/>
                <a:ea typeface="Tuffy" panose="020B0603060100000000" pitchFamily="34" charset="0"/>
              </a:rPr>
            </a:br>
            <a:r>
              <a:rPr lang="en-GB" sz="2000" dirty="0">
                <a:solidFill>
                  <a:schemeClr val="bg1"/>
                </a:solidFill>
                <a:latin typeface="Tuffy" panose="020B0603060100000000" pitchFamily="34" charset="0"/>
                <a:ea typeface="Tuffy" panose="020B0603060100000000" pitchFamily="34" charset="0"/>
              </a:rPr>
              <a:t>with over 4000 resources.</a:t>
            </a:r>
          </a:p>
        </p:txBody>
      </p:sp>
      <p:pic>
        <p:nvPicPr>
          <p:cNvPr id="21" name="Picture 2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4745" y="5223878"/>
            <a:ext cx="1406637" cy="933495"/>
          </a:xfrm>
          <a:prstGeom prst="rect">
            <a:avLst/>
          </a:prstGeom>
        </p:spPr>
      </p:pic>
      <p:sp>
        <p:nvSpPr>
          <p:cNvPr id="22" name="Rectangle 21"/>
          <p:cNvSpPr/>
          <p:nvPr/>
        </p:nvSpPr>
        <p:spPr>
          <a:xfrm>
            <a:off x="594362" y="765175"/>
            <a:ext cx="7952222" cy="553998"/>
          </a:xfrm>
          <a:prstGeom prst="rect">
            <a:avLst/>
          </a:prstGeom>
        </p:spPr>
        <p:txBody>
          <a:bodyPr wrap="square">
            <a:spAutoFit/>
          </a:bodyPr>
          <a:lstStyle/>
          <a:p>
            <a:pPr algn="ctr"/>
            <a:r>
              <a:rPr lang="en-GB" sz="2900" b="1" dirty="0">
                <a:solidFill>
                  <a:schemeClr val="bg1"/>
                </a:solidFill>
                <a:latin typeface="Tuffy" panose="020B0603060100000000" pitchFamily="34" charset="0"/>
                <a:ea typeface="Tuffy" panose="020B0603060100000000" pitchFamily="34" charset="0"/>
              </a:rPr>
              <a:t>Need Planning to Complement this Resource?</a:t>
            </a:r>
          </a:p>
        </p:txBody>
      </p:sp>
      <p:sp>
        <p:nvSpPr>
          <p:cNvPr id="23" name="Rectangle 22"/>
          <p:cNvSpPr/>
          <p:nvPr/>
        </p:nvSpPr>
        <p:spPr>
          <a:xfrm>
            <a:off x="755650" y="1869480"/>
            <a:ext cx="7564566" cy="404085"/>
          </a:xfrm>
          <a:prstGeom prst="rect">
            <a:avLst/>
          </a:prstGeom>
          <a:solidFill>
            <a:schemeClr val="bg1"/>
          </a:solidFill>
        </p:spPr>
        <p:txBody>
          <a:bodyPr wrap="square">
            <a:spAutoFit/>
          </a:bodyPr>
          <a:lstStyle/>
          <a:p>
            <a:pPr lvl="0" algn="ctr">
              <a:lnSpc>
                <a:spcPct val="110000"/>
              </a:lnSpc>
            </a:pPr>
            <a:r>
              <a:rPr lang="en-GB" sz="2000" b="1" dirty="0">
                <a:solidFill>
                  <a:srgbClr val="014482"/>
                </a:solidFill>
                <a:latin typeface="Tuffy" panose="020B0603060100000000" pitchFamily="34" charset="0"/>
                <a:ea typeface="Tuffy" panose="020B0603060100000000" pitchFamily="34" charset="0"/>
              </a:rPr>
              <a:t>Order and compare numbers beyond 1000.</a:t>
            </a:r>
          </a:p>
        </p:txBody>
      </p:sp>
      <p:sp>
        <p:nvSpPr>
          <p:cNvPr id="24" name="Rectangle 23"/>
          <p:cNvSpPr/>
          <p:nvPr/>
        </p:nvSpPr>
        <p:spPr>
          <a:xfrm>
            <a:off x="3169113" y="1455909"/>
            <a:ext cx="2997937" cy="400110"/>
          </a:xfrm>
          <a:prstGeom prst="rect">
            <a:avLst/>
          </a:prstGeom>
        </p:spPr>
        <p:txBody>
          <a:bodyPr wrap="none">
            <a:spAutoFit/>
          </a:bodyPr>
          <a:lstStyle/>
          <a:p>
            <a:r>
              <a:rPr lang="en-GB" sz="2000" b="1" dirty="0">
                <a:solidFill>
                  <a:schemeClr val="bg1"/>
                </a:solidFill>
                <a:latin typeface="Tuffy" panose="020B0603060100000000" pitchFamily="34" charset="0"/>
                <a:ea typeface="Tuffy" panose="020B0603060100000000" pitchFamily="34" charset="0"/>
              </a:rPr>
              <a:t>National Curriculum Aim</a:t>
            </a:r>
          </a:p>
        </p:txBody>
      </p:sp>
      <p:pic>
        <p:nvPicPr>
          <p:cNvPr id="18" name="Picture 1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78104" y="3061534"/>
            <a:ext cx="3706766" cy="1853383"/>
          </a:xfrm>
          <a:prstGeom prst="rect">
            <a:avLst/>
          </a:prstGeom>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66416" y="3061535"/>
            <a:ext cx="3706766" cy="1853383"/>
          </a:xfrm>
          <a:prstGeom prst="rect">
            <a:avLst/>
          </a:prstGeom>
        </p:spPr>
      </p:pic>
    </p:spTree>
    <p:extLst>
      <p:ext uri="{BB962C8B-B14F-4D97-AF65-F5344CB8AC3E}">
        <p14:creationId xmlns:p14="http://schemas.microsoft.com/office/powerpoint/2010/main" val="300502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6288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p:cNvSpPr>
          <p:nvPr/>
        </p:nvSpPr>
        <p:spPr>
          <a:xfrm>
            <a:off x="461962" y="762000"/>
            <a:ext cx="8220075" cy="652318"/>
          </a:xfrm>
          <a:prstGeom prst="roundRect">
            <a:avLst>
              <a:gd name="adj" fmla="val 9641"/>
            </a:avLst>
          </a:prstGeom>
          <a:noFill/>
          <a:ln w="25400">
            <a:noFill/>
          </a:ln>
        </p:spPr>
        <p:txBody>
          <a:bodyPr vert="horz" lIns="252000" tIns="252000" rIns="252000" bIns="252000" rtlCol="0" anchor="ctr" anchorCtr="1">
            <a:noAutofit/>
          </a:bodyPr>
          <a:lstStyle>
            <a:lvl1pPr algn="l" defTabSz="914400" rtl="0" eaLnBrk="1" latinLnBrk="0" hangingPunct="1">
              <a:lnSpc>
                <a:spcPct val="90000"/>
              </a:lnSpc>
              <a:spcBef>
                <a:spcPct val="0"/>
              </a:spcBef>
              <a:buNone/>
              <a:defRPr sz="4000" b="1" kern="1200">
                <a:solidFill>
                  <a:srgbClr val="1C1C1C"/>
                </a:solidFill>
                <a:latin typeface="Twinkl SemiBold" pitchFamily="2" charset="0"/>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altLang="en-US" sz="2800" b="1" i="0" u="none" strike="noStrike" kern="1200" cap="none" spc="0" normalizeH="0" baseline="0" noProof="0" dirty="0">
                <a:ln>
                  <a:noFill/>
                </a:ln>
                <a:solidFill>
                  <a:srgbClr val="014482"/>
                </a:solidFill>
                <a:effectLst/>
                <a:uLnTx/>
                <a:uFillTx/>
                <a:latin typeface="Tuffy-TTF" panose="020B0603060100000000" pitchFamily="34" charset="0"/>
                <a:ea typeface="Tuffy" panose="020B0603060100000000" pitchFamily="34" charset="0"/>
                <a:cs typeface="Arial" panose="020B0604020202020204" pitchFamily="34" charset="0"/>
              </a:rPr>
              <a:t>Diving into Mastery Guidance for Educators</a:t>
            </a:r>
          </a:p>
        </p:txBody>
      </p:sp>
      <p:sp>
        <p:nvSpPr>
          <p:cNvPr id="4" name="Rectangle 3">
            <a:extLst>
              <a:ext uri="{FF2B5EF4-FFF2-40B4-BE49-F238E27FC236}">
                <a16:creationId xmlns:a16="http://schemas.microsoft.com/office/drawing/2014/main" id="{FA04B34F-55C5-40A6-8A7E-881778633952}"/>
              </a:ext>
            </a:extLst>
          </p:cNvPr>
          <p:cNvSpPr/>
          <p:nvPr/>
        </p:nvSpPr>
        <p:spPr>
          <a:xfrm>
            <a:off x="761153" y="1994284"/>
            <a:ext cx="3196589" cy="3795053"/>
          </a:xfrm>
          <a:prstGeom prst="rect">
            <a:avLst/>
          </a:prstGeom>
          <a:solidFill>
            <a:srgbClr val="ACDDF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a:ln>
                <a:noFill/>
              </a:ln>
              <a:solidFill>
                <a:sysClr val="windowText" lastClr="000000"/>
              </a:solidFill>
              <a:effectLst/>
              <a:uLnTx/>
              <a:uFillTx/>
              <a:latin typeface="Twinkl" pitchFamily="50" charset="0"/>
            </a:endParaRPr>
          </a:p>
        </p:txBody>
      </p:sp>
      <p:sp>
        <p:nvSpPr>
          <p:cNvPr id="5" name="Rectangle 4"/>
          <p:cNvSpPr/>
          <p:nvPr/>
        </p:nvSpPr>
        <p:spPr>
          <a:xfrm>
            <a:off x="769943" y="1341966"/>
            <a:ext cx="7623169" cy="584775"/>
          </a:xfrm>
          <a:prstGeom prst="rect">
            <a:avLst/>
          </a:prstGeom>
        </p:spPr>
        <p:txBody>
          <a:bodyPr wrap="square">
            <a:spAutoFit/>
          </a:bodyPr>
          <a:lstStyle/>
          <a:p>
            <a:pPr algn="just"/>
            <a:r>
              <a:rPr lang="en-GB" sz="1600" dirty="0">
                <a:latin typeface="Tuffy" panose="020B0603060100000000" pitchFamily="34" charset="0"/>
                <a:ea typeface="Tuffy" panose="020B0603060100000000" pitchFamily="34" charset="0"/>
              </a:rPr>
              <a:t>Each activity sheet is split into three sections, diving, deeper and deepest, which are represented by the following icons:</a:t>
            </a:r>
          </a:p>
        </p:txBody>
      </p:sp>
      <p:sp>
        <p:nvSpPr>
          <p:cNvPr id="6" name="Rectangle 5">
            <a:extLst>
              <a:ext uri="{FF2B5EF4-FFF2-40B4-BE49-F238E27FC236}">
                <a16:creationId xmlns:a16="http://schemas.microsoft.com/office/drawing/2014/main" id="{D7C4EA92-F36C-4499-A738-0B1DDBF02EE5}"/>
              </a:ext>
            </a:extLst>
          </p:cNvPr>
          <p:cNvSpPr/>
          <p:nvPr/>
        </p:nvSpPr>
        <p:spPr>
          <a:xfrm>
            <a:off x="4184822" y="1936618"/>
            <a:ext cx="4208289" cy="3046988"/>
          </a:xfrm>
          <a:prstGeom prst="rect">
            <a:avLst/>
          </a:prstGeom>
        </p:spPr>
        <p:txBody>
          <a:bodyPr wrap="square" lIns="0" tIns="0" rIns="0" bIns="0">
            <a:spAutoFit/>
          </a:bodyPr>
          <a:lstStyle/>
          <a:p>
            <a:pPr algn="just"/>
            <a:r>
              <a:rPr lang="en-GB" sz="1600" dirty="0">
                <a:latin typeface="Tuffy" panose="020B0603060100000000" pitchFamily="34" charset="0"/>
                <a:ea typeface="Tuffy" panose="020B0603060100000000" pitchFamily="34" charset="0"/>
              </a:rPr>
              <a:t>These carefully designed activities take your children through a learning journey, initially ensuring they are fluent with the key concept being taught; then applying this to a range of reasoning and problem-solving activities. </a:t>
            </a:r>
          </a:p>
          <a:p>
            <a:pPr algn="just"/>
            <a:endParaRPr lang="en-GB" sz="1600" dirty="0">
              <a:latin typeface="Tuffy" panose="020B0603060100000000" pitchFamily="34" charset="0"/>
              <a:ea typeface="Tuffy" panose="020B0603060100000000" pitchFamily="34" charset="0"/>
            </a:endParaRPr>
          </a:p>
          <a:p>
            <a:pPr algn="just"/>
            <a:r>
              <a:rPr lang="en-GB" sz="1600" dirty="0">
                <a:latin typeface="Tuffy" panose="020B0603060100000000" pitchFamily="34" charset="0"/>
                <a:ea typeface="Tuffy" panose="020B0603060100000000" pitchFamily="34" charset="0"/>
              </a:rPr>
              <a:t>These sheets might not necessarily be used in a linear way. Some children might begin at the ‘Deeper’ section and in fact, others may ‘dive straight in’ to the ‘Deepest’ section if they have already mastered the skill and are applying this to show their depth of understanding. </a:t>
            </a:r>
          </a:p>
        </p:txBody>
      </p:sp>
      <p:grpSp>
        <p:nvGrpSpPr>
          <p:cNvPr id="7" name="Group 6"/>
          <p:cNvGrpSpPr/>
          <p:nvPr/>
        </p:nvGrpSpPr>
        <p:grpSpPr>
          <a:xfrm>
            <a:off x="1213030" y="2423057"/>
            <a:ext cx="2292835" cy="2937506"/>
            <a:chOff x="1213030" y="2423057"/>
            <a:chExt cx="2292835" cy="2937506"/>
          </a:xfrm>
        </p:grpSpPr>
        <p:pic>
          <p:nvPicPr>
            <p:cNvPr id="8" name="Picture 7">
              <a:extLst>
                <a:ext uri="{FF2B5EF4-FFF2-40B4-BE49-F238E27FC236}">
                  <a16:creationId xmlns:a16="http://schemas.microsoft.com/office/drawing/2014/main" id="{82F8BBE3-D3F3-4DE6-A818-2D773F20B1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030" y="2423057"/>
              <a:ext cx="868680" cy="868680"/>
            </a:xfrm>
            <a:prstGeom prst="rect">
              <a:avLst/>
            </a:prstGeom>
          </p:spPr>
        </p:pic>
        <p:pic>
          <p:nvPicPr>
            <p:cNvPr id="9" name="Picture 8">
              <a:extLst>
                <a:ext uri="{FF2B5EF4-FFF2-40B4-BE49-F238E27FC236}">
                  <a16:creationId xmlns:a16="http://schemas.microsoft.com/office/drawing/2014/main" id="{164A8FE3-B06C-4E40-977F-4F3E0ACC2AD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13030" y="3457470"/>
              <a:ext cx="868680" cy="868680"/>
            </a:xfrm>
            <a:prstGeom prst="rect">
              <a:avLst/>
            </a:prstGeom>
          </p:spPr>
        </p:pic>
        <p:pic>
          <p:nvPicPr>
            <p:cNvPr id="10" name="Picture 9">
              <a:extLst>
                <a:ext uri="{FF2B5EF4-FFF2-40B4-BE49-F238E27FC236}">
                  <a16:creationId xmlns:a16="http://schemas.microsoft.com/office/drawing/2014/main" id="{788CE03C-10B4-46B1-849A-0D1B9CBCCE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13030" y="4491883"/>
              <a:ext cx="868680" cy="868680"/>
            </a:xfrm>
            <a:prstGeom prst="rect">
              <a:avLst/>
            </a:prstGeom>
          </p:spPr>
        </p:pic>
        <p:sp>
          <p:nvSpPr>
            <p:cNvPr id="11" name="Arrow: Pentagon 11">
              <a:extLst>
                <a:ext uri="{FF2B5EF4-FFF2-40B4-BE49-F238E27FC236}">
                  <a16:creationId xmlns:a16="http://schemas.microsoft.com/office/drawing/2014/main" id="{602133B5-7961-4F75-A2BE-B73C6DB63E21}"/>
                </a:ext>
              </a:extLst>
            </p:cNvPr>
            <p:cNvSpPr/>
            <p:nvPr/>
          </p:nvSpPr>
          <p:spPr>
            <a:xfrm flipH="1">
              <a:off x="2180298" y="2674517"/>
              <a:ext cx="1325567" cy="365760"/>
            </a:xfrm>
            <a:prstGeom prst="homePlate">
              <a:avLst/>
            </a:prstGeom>
            <a:solidFill>
              <a:srgbClr val="4EB2E5"/>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Diving</a:t>
              </a:r>
              <a:endParaRPr lang="en-US" b="1" dirty="0">
                <a:solidFill>
                  <a:schemeClr val="bg1"/>
                </a:solidFill>
              </a:endParaRPr>
            </a:p>
          </p:txBody>
        </p:sp>
        <p:sp>
          <p:nvSpPr>
            <p:cNvPr id="12" name="Arrow: Pentagon 12">
              <a:extLst>
                <a:ext uri="{FF2B5EF4-FFF2-40B4-BE49-F238E27FC236}">
                  <a16:creationId xmlns:a16="http://schemas.microsoft.com/office/drawing/2014/main" id="{D99180F2-5FC9-4895-9C62-0CB9474D9C82}"/>
                </a:ext>
              </a:extLst>
            </p:cNvPr>
            <p:cNvSpPr/>
            <p:nvPr/>
          </p:nvSpPr>
          <p:spPr>
            <a:xfrm flipH="1">
              <a:off x="2180298" y="3708930"/>
              <a:ext cx="1325567" cy="365760"/>
            </a:xfrm>
            <a:prstGeom prst="homePlate">
              <a:avLst/>
            </a:prstGeom>
            <a:solidFill>
              <a:srgbClr val="007AC3"/>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Deeper</a:t>
              </a:r>
              <a:endParaRPr lang="en-US" b="1" dirty="0">
                <a:solidFill>
                  <a:schemeClr val="bg1"/>
                </a:solidFill>
              </a:endParaRPr>
            </a:p>
          </p:txBody>
        </p:sp>
        <p:sp>
          <p:nvSpPr>
            <p:cNvPr id="13" name="Arrow: Pentagon 13">
              <a:extLst>
                <a:ext uri="{FF2B5EF4-FFF2-40B4-BE49-F238E27FC236}">
                  <a16:creationId xmlns:a16="http://schemas.microsoft.com/office/drawing/2014/main" id="{6997B7B1-BA29-4830-B759-33B615380048}"/>
                </a:ext>
              </a:extLst>
            </p:cNvPr>
            <p:cNvSpPr/>
            <p:nvPr/>
          </p:nvSpPr>
          <p:spPr>
            <a:xfrm flipH="1">
              <a:off x="2180298" y="4743343"/>
              <a:ext cx="1325567" cy="365760"/>
            </a:xfrm>
            <a:prstGeom prst="homePlate">
              <a:avLst/>
            </a:prstGeom>
            <a:solidFill>
              <a:srgbClr val="00529C"/>
            </a:solidFill>
            <a:ln>
              <a:noFill/>
            </a:ln>
          </p:spPr>
          <p:style>
            <a:lnRef idx="2">
              <a:schemeClr val="accent1">
                <a:shade val="50000"/>
              </a:schemeClr>
            </a:lnRef>
            <a:fillRef idx="1">
              <a:schemeClr val="accent1"/>
            </a:fillRef>
            <a:effectRef idx="0">
              <a:schemeClr val="accent1"/>
            </a:effectRef>
            <a:fontRef idx="minor">
              <a:schemeClr val="lt1"/>
            </a:fontRef>
          </p:style>
          <p:txBody>
            <a:bodyPr bIns="72000" rtlCol="0" anchor="ctr"/>
            <a:lstStyle/>
            <a:p>
              <a:pPr algn="ctr"/>
              <a:r>
                <a:rPr lang="en-GB" b="1" kern="0" dirty="0">
                  <a:solidFill>
                    <a:schemeClr val="bg1"/>
                  </a:solidFill>
                  <a:latin typeface="Tuffy-TTF" panose="020B0603060100000000" pitchFamily="34" charset="0"/>
                  <a:ea typeface="Tuffy" panose="020B0603060100000000" pitchFamily="34" charset="0"/>
                  <a:cs typeface="Arial" panose="020B0604020202020204" pitchFamily="34" charset="0"/>
                </a:rPr>
                <a:t>Deepest</a:t>
              </a:r>
              <a:endParaRPr lang="en-US" b="1" dirty="0">
                <a:solidFill>
                  <a:schemeClr val="bg1"/>
                </a:solidFill>
              </a:endParaRPr>
            </a:p>
          </p:txBody>
        </p:sp>
      </p:grpSp>
    </p:spTree>
    <p:extLst>
      <p:ext uri="{BB962C8B-B14F-4D97-AF65-F5344CB8AC3E}">
        <p14:creationId xmlns:p14="http://schemas.microsoft.com/office/powerpoint/2010/main" val="1324850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1"/>
          <p:cNvSpPr/>
          <p:nvPr/>
        </p:nvSpPr>
        <p:spPr bwMode="auto">
          <a:xfrm>
            <a:off x="503239" y="512763"/>
            <a:ext cx="8137524" cy="2193019"/>
          </a:xfrm>
          <a:prstGeom prst="roundRect">
            <a:avLst>
              <a:gd name="adj" fmla="val 6409"/>
            </a:avLst>
          </a:prstGeom>
          <a:solidFill>
            <a:srgbClr val="FFF9E7"/>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13" name="Title 1"/>
          <p:cNvSpPr txBox="1">
            <a:spLocks/>
          </p:cNvSpPr>
          <p:nvPr/>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mn-lt"/>
              </a:rPr>
              <a:t>Aim</a:t>
            </a:r>
          </a:p>
        </p:txBody>
      </p:sp>
      <p:sp>
        <p:nvSpPr>
          <p:cNvPr id="14" name="Content Placeholder 15"/>
          <p:cNvSpPr txBox="1">
            <a:spLocks/>
          </p:cNvSpPr>
          <p:nvPr/>
        </p:nvSpPr>
        <p:spPr>
          <a:xfrm>
            <a:off x="628650" y="1127760"/>
            <a:ext cx="7886700" cy="1409700"/>
          </a:xfrm>
          <a:prstGeom prst="roundRect">
            <a:avLst>
              <a:gd name="adj" fmla="val 2585"/>
            </a:avLst>
          </a:prstGeom>
          <a:noFill/>
          <a:ln w="25400">
            <a:noFill/>
          </a:ln>
        </p:spPr>
        <p:txBody>
          <a:bodyPr vert="horz" lIns="252000" tIns="252000" rIns="252000" bIns="25200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10000"/>
              </a:lnSpc>
            </a:pPr>
            <a:r>
              <a:rPr lang="en-GB" dirty="0">
                <a:solidFill>
                  <a:srgbClr val="000000"/>
                </a:solidFill>
              </a:rPr>
              <a:t>Order and compare numbers up to 10 000.</a:t>
            </a:r>
          </a:p>
        </p:txBody>
      </p:sp>
    </p:spTree>
    <p:extLst>
      <p:ext uri="{BB962C8B-B14F-4D97-AF65-F5344CB8AC3E}">
        <p14:creationId xmlns:p14="http://schemas.microsoft.com/office/powerpoint/2010/main" val="36439351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65312" y="1314221"/>
            <a:ext cx="7613375" cy="495108"/>
          </a:xfrm>
          <a:prstGeom prst="rect">
            <a:avLst/>
          </a:prstGeom>
          <a:solidFill>
            <a:srgbClr val="2CB7BC"/>
          </a:solidFill>
          <a:ln w="28575">
            <a:solidFill>
              <a:srgbClr val="2CB7BC"/>
            </a:solidFill>
          </a:ln>
        </p:spPr>
        <p:txBody>
          <a:bodyPr wrap="square" lIns="108000" tIns="108000" rIns="108000" bIns="108000" rtlCol="0">
            <a:spAutoFit/>
          </a:bodyPr>
          <a:lstStyle/>
          <a:p>
            <a:pPr algn="ctr"/>
            <a:r>
              <a:rPr lang="en-GB" b="1" dirty="0">
                <a:solidFill>
                  <a:schemeClr val="bg1"/>
                </a:solidFill>
              </a:rPr>
              <a:t>Look at the number line below and identify the missing numbers.</a:t>
            </a: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sp>
        <p:nvSpPr>
          <p:cNvPr id="96" name="Rectangle 95"/>
          <p:cNvSpPr/>
          <p:nvPr/>
        </p:nvSpPr>
        <p:spPr>
          <a:xfrm>
            <a:off x="445573" y="702863"/>
            <a:ext cx="2591241"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Number Lines to 10 000</a:t>
            </a:r>
            <a:endParaRPr lang="en-GB" sz="1600" b="1" dirty="0">
              <a:solidFill>
                <a:schemeClr val="bg1"/>
              </a:solidFill>
            </a:endParaRPr>
          </a:p>
        </p:txBody>
      </p:sp>
      <p:sp>
        <p:nvSpPr>
          <p:cNvPr id="97" name="Rectangle 96"/>
          <p:cNvSpPr/>
          <p:nvPr/>
        </p:nvSpPr>
        <p:spPr>
          <a:xfrm>
            <a:off x="3047957"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103" name="Straight Connector 102"/>
          <p:cNvCxnSpPr/>
          <p:nvPr/>
        </p:nvCxnSpPr>
        <p:spPr>
          <a:xfrm>
            <a:off x="3020310" y="689879"/>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55650" y="1809329"/>
            <a:ext cx="7613375" cy="4248571"/>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cxnSp>
        <p:nvCxnSpPr>
          <p:cNvPr id="4" name="Straight Connector 3"/>
          <p:cNvCxnSpPr/>
          <p:nvPr/>
        </p:nvCxnSpPr>
        <p:spPr>
          <a:xfrm>
            <a:off x="1531371" y="3269976"/>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39497" y="3269976"/>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7623" y="3269976"/>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5749" y="3269976"/>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3875" y="3269976"/>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1" y="3269976"/>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80127" y="3269976"/>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88253" y="3269976"/>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96379" y="3269976"/>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04505" y="3269976"/>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12626" y="3269976"/>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531371" y="3493606"/>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flipV="1">
            <a:off x="2139497" y="3787674"/>
            <a:ext cx="0" cy="39656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flipV="1">
            <a:off x="4577898" y="3787674"/>
            <a:ext cx="0" cy="39656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flipV="1">
            <a:off x="6700442" y="3559937"/>
            <a:ext cx="0" cy="624299"/>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1674478" y="4184236"/>
            <a:ext cx="930038" cy="495108"/>
          </a:xfrm>
          <a:prstGeom prst="rect">
            <a:avLst/>
          </a:prstGeom>
          <a:solidFill>
            <a:schemeClr val="bg1"/>
          </a:solidFill>
          <a:ln w="28575">
            <a:solidFill>
              <a:schemeClr val="tx1"/>
            </a:solidFill>
          </a:ln>
        </p:spPr>
        <p:txBody>
          <a:bodyPr wrap="square" lIns="108000" tIns="108000" rIns="108000" bIns="108000" rtlCol="0">
            <a:spAutoFit/>
          </a:bodyPr>
          <a:lstStyle/>
          <a:p>
            <a:pPr algn="ctr"/>
            <a:r>
              <a:rPr lang="en-GB" b="1" dirty="0">
                <a:solidFill>
                  <a:srgbClr val="87BD31"/>
                </a:solidFill>
              </a:rPr>
              <a:t>1000</a:t>
            </a:r>
          </a:p>
        </p:txBody>
      </p:sp>
      <p:sp>
        <p:nvSpPr>
          <p:cNvPr id="30" name="TextBox 29"/>
          <p:cNvSpPr txBox="1"/>
          <p:nvPr/>
        </p:nvSpPr>
        <p:spPr>
          <a:xfrm>
            <a:off x="4116920" y="4184236"/>
            <a:ext cx="930038" cy="495108"/>
          </a:xfrm>
          <a:prstGeom prst="rect">
            <a:avLst/>
          </a:prstGeom>
          <a:solidFill>
            <a:schemeClr val="bg1"/>
          </a:solidFill>
          <a:ln w="28575">
            <a:solidFill>
              <a:schemeClr val="tx1"/>
            </a:solidFill>
          </a:ln>
        </p:spPr>
        <p:txBody>
          <a:bodyPr wrap="square" lIns="108000" tIns="108000" rIns="108000" bIns="108000" rtlCol="0">
            <a:spAutoFit/>
          </a:bodyPr>
          <a:lstStyle/>
          <a:p>
            <a:pPr algn="ctr"/>
            <a:r>
              <a:rPr lang="en-GB" b="1" dirty="0">
                <a:solidFill>
                  <a:srgbClr val="87BD31"/>
                </a:solidFill>
              </a:rPr>
              <a:t>5000</a:t>
            </a:r>
          </a:p>
        </p:txBody>
      </p:sp>
      <p:sp>
        <p:nvSpPr>
          <p:cNvPr id="31" name="TextBox 30"/>
          <p:cNvSpPr txBox="1"/>
          <p:nvPr/>
        </p:nvSpPr>
        <p:spPr>
          <a:xfrm>
            <a:off x="6235423" y="4184236"/>
            <a:ext cx="930038" cy="495108"/>
          </a:xfrm>
          <a:prstGeom prst="rect">
            <a:avLst/>
          </a:prstGeom>
          <a:solidFill>
            <a:schemeClr val="bg1"/>
          </a:solidFill>
          <a:ln w="28575">
            <a:solidFill>
              <a:schemeClr val="tx1"/>
            </a:solidFill>
          </a:ln>
        </p:spPr>
        <p:txBody>
          <a:bodyPr wrap="square" lIns="108000" tIns="108000" rIns="108000" bIns="108000" rtlCol="0">
            <a:spAutoFit/>
          </a:bodyPr>
          <a:lstStyle/>
          <a:p>
            <a:pPr algn="ctr"/>
            <a:r>
              <a:rPr lang="en-GB" b="1" dirty="0">
                <a:solidFill>
                  <a:srgbClr val="87BD31"/>
                </a:solidFill>
              </a:rPr>
              <a:t>8500</a:t>
            </a:r>
          </a:p>
        </p:txBody>
      </p:sp>
      <p:sp>
        <p:nvSpPr>
          <p:cNvPr id="24" name="Rectangle 23"/>
          <p:cNvSpPr/>
          <p:nvPr/>
        </p:nvSpPr>
        <p:spPr>
          <a:xfrm>
            <a:off x="1382933" y="3659264"/>
            <a:ext cx="296876" cy="307777"/>
          </a:xfrm>
          <a:prstGeom prst="rect">
            <a:avLst/>
          </a:prstGeom>
        </p:spPr>
        <p:txBody>
          <a:bodyPr wrap="none">
            <a:spAutoFit/>
          </a:bodyPr>
          <a:lstStyle/>
          <a:p>
            <a:pPr algn="ctr"/>
            <a:r>
              <a:rPr lang="en-GB" sz="1400" dirty="0"/>
              <a:t>0</a:t>
            </a:r>
          </a:p>
        </p:txBody>
      </p:sp>
      <p:sp>
        <p:nvSpPr>
          <p:cNvPr id="34" name="Rectangle 33"/>
          <p:cNvSpPr/>
          <p:nvPr/>
        </p:nvSpPr>
        <p:spPr>
          <a:xfrm>
            <a:off x="7233356" y="3659264"/>
            <a:ext cx="758541" cy="307777"/>
          </a:xfrm>
          <a:prstGeom prst="rect">
            <a:avLst/>
          </a:prstGeom>
        </p:spPr>
        <p:txBody>
          <a:bodyPr wrap="none">
            <a:spAutoFit/>
          </a:bodyPr>
          <a:lstStyle/>
          <a:p>
            <a:pPr algn="ctr"/>
            <a:r>
              <a:rPr lang="en-GB" sz="1400" dirty="0"/>
              <a:t>10 000</a:t>
            </a:r>
          </a:p>
        </p:txBody>
      </p:sp>
    </p:spTree>
    <p:extLst>
      <p:ext uri="{BB962C8B-B14F-4D97-AF65-F5344CB8AC3E}">
        <p14:creationId xmlns:p14="http://schemas.microsoft.com/office/powerpoint/2010/main" val="90891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765589" y="1809330"/>
            <a:ext cx="7613375" cy="1416059"/>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sp>
        <p:nvSpPr>
          <p:cNvPr id="32" name="TextBox 31"/>
          <p:cNvSpPr txBox="1"/>
          <p:nvPr/>
        </p:nvSpPr>
        <p:spPr>
          <a:xfrm>
            <a:off x="765589" y="3226133"/>
            <a:ext cx="7613375" cy="1416059"/>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sp>
        <p:nvSpPr>
          <p:cNvPr id="33" name="TextBox 32"/>
          <p:cNvSpPr txBox="1"/>
          <p:nvPr/>
        </p:nvSpPr>
        <p:spPr>
          <a:xfrm>
            <a:off x="765588" y="4641841"/>
            <a:ext cx="7613375" cy="1416059"/>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sp>
        <p:nvSpPr>
          <p:cNvPr id="8" name="TextBox 7"/>
          <p:cNvSpPr txBox="1"/>
          <p:nvPr/>
        </p:nvSpPr>
        <p:spPr>
          <a:xfrm>
            <a:off x="765312" y="1314221"/>
            <a:ext cx="7613375" cy="495108"/>
          </a:xfrm>
          <a:prstGeom prst="rect">
            <a:avLst/>
          </a:prstGeom>
          <a:solidFill>
            <a:srgbClr val="2CB7BC"/>
          </a:solidFill>
          <a:ln w="28575">
            <a:solidFill>
              <a:srgbClr val="2CB7BC"/>
            </a:solidFill>
          </a:ln>
        </p:spPr>
        <p:txBody>
          <a:bodyPr wrap="square" lIns="108000" tIns="108000" rIns="108000" bIns="108000" rtlCol="0">
            <a:spAutoFit/>
          </a:bodyPr>
          <a:lstStyle/>
          <a:p>
            <a:pPr algn="ctr"/>
            <a:r>
              <a:rPr lang="en-GB" b="1" dirty="0">
                <a:solidFill>
                  <a:schemeClr val="bg1"/>
                </a:solidFill>
              </a:rPr>
              <a:t>Identify the numbers in the middle of these number lines.</a:t>
            </a:r>
          </a:p>
        </p:txBody>
      </p:sp>
      <p:pic>
        <p:nvPicPr>
          <p:cNvPr id="5" name="Picture 4">
            <a:extLst>
              <a:ext uri="{FF2B5EF4-FFF2-40B4-BE49-F238E27FC236}">
                <a16:creationId xmlns:a16="http://schemas.microsoft.com/office/drawing/2014/main" id="{2830866F-58AA-4213-AFD1-4A7F919ABC8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4094" y="532799"/>
            <a:ext cx="700156" cy="700156"/>
          </a:xfrm>
          <a:prstGeom prst="rect">
            <a:avLst/>
          </a:prstGeom>
        </p:spPr>
      </p:pic>
      <p:grpSp>
        <p:nvGrpSpPr>
          <p:cNvPr id="3" name="Group 2"/>
          <p:cNvGrpSpPr/>
          <p:nvPr/>
        </p:nvGrpSpPr>
        <p:grpSpPr>
          <a:xfrm>
            <a:off x="1531371" y="1989526"/>
            <a:ext cx="6081255" cy="322481"/>
            <a:chOff x="1531371" y="2063223"/>
            <a:chExt cx="6081255" cy="447261"/>
          </a:xfrm>
        </p:grpSpPr>
        <p:cxnSp>
          <p:nvCxnSpPr>
            <p:cNvPr id="4" name="Straight Connector 3"/>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27" name="Straight Arrow Connector 26"/>
          <p:cNvCxnSpPr/>
          <p:nvPr/>
        </p:nvCxnSpPr>
        <p:spPr>
          <a:xfrm flipV="1">
            <a:off x="4577898" y="2368078"/>
            <a:ext cx="0" cy="3085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4168641" y="2676242"/>
            <a:ext cx="806718" cy="391628"/>
          </a:xfrm>
          <a:prstGeom prst="rect">
            <a:avLst/>
          </a:prstGeom>
          <a:solidFill>
            <a:schemeClr val="bg1"/>
          </a:solidFill>
          <a:ln w="28575">
            <a:solidFill>
              <a:schemeClr val="tx1"/>
            </a:solidFill>
          </a:ln>
        </p:spPr>
        <p:txBody>
          <a:bodyPr wrap="square" lIns="72000" tIns="72000" rIns="72000" bIns="72000" rtlCol="0">
            <a:spAutoFit/>
          </a:bodyPr>
          <a:lstStyle/>
          <a:p>
            <a:pPr algn="ctr"/>
            <a:r>
              <a:rPr lang="en-GB" sz="1600" b="1" dirty="0">
                <a:solidFill>
                  <a:srgbClr val="87BD31"/>
                </a:solidFill>
              </a:rPr>
              <a:t>8000</a:t>
            </a:r>
          </a:p>
        </p:txBody>
      </p:sp>
      <p:sp>
        <p:nvSpPr>
          <p:cNvPr id="24" name="Rectangle 23"/>
          <p:cNvSpPr/>
          <p:nvPr/>
        </p:nvSpPr>
        <p:spPr>
          <a:xfrm>
            <a:off x="1217503" y="2310019"/>
            <a:ext cx="607860" cy="307777"/>
          </a:xfrm>
          <a:prstGeom prst="rect">
            <a:avLst/>
          </a:prstGeom>
        </p:spPr>
        <p:txBody>
          <a:bodyPr wrap="none">
            <a:spAutoFit/>
          </a:bodyPr>
          <a:lstStyle/>
          <a:p>
            <a:pPr algn="ctr"/>
            <a:r>
              <a:rPr lang="en-GB" sz="1400" dirty="0"/>
              <a:t>7000</a:t>
            </a:r>
          </a:p>
        </p:txBody>
      </p:sp>
      <p:sp>
        <p:nvSpPr>
          <p:cNvPr id="34" name="Rectangle 33"/>
          <p:cNvSpPr/>
          <p:nvPr/>
        </p:nvSpPr>
        <p:spPr>
          <a:xfrm>
            <a:off x="7303086" y="2312007"/>
            <a:ext cx="619080" cy="307777"/>
          </a:xfrm>
          <a:prstGeom prst="rect">
            <a:avLst/>
          </a:prstGeom>
        </p:spPr>
        <p:txBody>
          <a:bodyPr wrap="none">
            <a:spAutoFit/>
          </a:bodyPr>
          <a:lstStyle/>
          <a:p>
            <a:pPr algn="ctr"/>
            <a:r>
              <a:rPr lang="en-GB" sz="1400" dirty="0"/>
              <a:t>9000</a:t>
            </a:r>
          </a:p>
        </p:txBody>
      </p:sp>
      <p:grpSp>
        <p:nvGrpSpPr>
          <p:cNvPr id="41" name="Group 40"/>
          <p:cNvGrpSpPr/>
          <p:nvPr/>
        </p:nvGrpSpPr>
        <p:grpSpPr>
          <a:xfrm>
            <a:off x="1531371" y="3416832"/>
            <a:ext cx="6081255" cy="322481"/>
            <a:chOff x="1531371" y="2063223"/>
            <a:chExt cx="6081255" cy="447261"/>
          </a:xfrm>
        </p:grpSpPr>
        <p:cxnSp>
          <p:nvCxnSpPr>
            <p:cNvPr id="46" name="Straight Connector 45"/>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2" name="Straight Arrow Connector 41"/>
          <p:cNvCxnSpPr/>
          <p:nvPr/>
        </p:nvCxnSpPr>
        <p:spPr>
          <a:xfrm flipV="1">
            <a:off x="4577898" y="3795384"/>
            <a:ext cx="0" cy="3085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68641" y="4103548"/>
            <a:ext cx="806718" cy="391628"/>
          </a:xfrm>
          <a:prstGeom prst="rect">
            <a:avLst/>
          </a:prstGeom>
          <a:solidFill>
            <a:schemeClr val="bg1"/>
          </a:solidFill>
          <a:ln w="28575">
            <a:solidFill>
              <a:schemeClr val="tx1"/>
            </a:solidFill>
          </a:ln>
        </p:spPr>
        <p:txBody>
          <a:bodyPr wrap="square" lIns="72000" tIns="72000" rIns="72000" bIns="72000" rtlCol="0">
            <a:spAutoFit/>
          </a:bodyPr>
          <a:lstStyle/>
          <a:p>
            <a:pPr algn="ctr"/>
            <a:r>
              <a:rPr lang="en-GB" sz="1600" b="1" dirty="0">
                <a:solidFill>
                  <a:srgbClr val="87BD31"/>
                </a:solidFill>
              </a:rPr>
              <a:t>4555</a:t>
            </a:r>
          </a:p>
        </p:txBody>
      </p:sp>
      <p:sp>
        <p:nvSpPr>
          <p:cNvPr id="44" name="Rectangle 43"/>
          <p:cNvSpPr/>
          <p:nvPr/>
        </p:nvSpPr>
        <p:spPr>
          <a:xfrm>
            <a:off x="1227924" y="3737325"/>
            <a:ext cx="587020" cy="307777"/>
          </a:xfrm>
          <a:prstGeom prst="rect">
            <a:avLst/>
          </a:prstGeom>
        </p:spPr>
        <p:txBody>
          <a:bodyPr wrap="none">
            <a:spAutoFit/>
          </a:bodyPr>
          <a:lstStyle/>
          <a:p>
            <a:pPr algn="ctr"/>
            <a:r>
              <a:rPr lang="en-GB" sz="1400" dirty="0"/>
              <a:t>4550</a:t>
            </a:r>
          </a:p>
        </p:txBody>
      </p:sp>
      <p:sp>
        <p:nvSpPr>
          <p:cNvPr id="45" name="Rectangle 44"/>
          <p:cNvSpPr/>
          <p:nvPr/>
        </p:nvSpPr>
        <p:spPr>
          <a:xfrm>
            <a:off x="7318314" y="3739313"/>
            <a:ext cx="588623" cy="307777"/>
          </a:xfrm>
          <a:prstGeom prst="rect">
            <a:avLst/>
          </a:prstGeom>
        </p:spPr>
        <p:txBody>
          <a:bodyPr wrap="none">
            <a:spAutoFit/>
          </a:bodyPr>
          <a:lstStyle/>
          <a:p>
            <a:pPr algn="ctr"/>
            <a:r>
              <a:rPr lang="en-GB" sz="1400" dirty="0"/>
              <a:t>4560</a:t>
            </a:r>
          </a:p>
        </p:txBody>
      </p:sp>
      <p:grpSp>
        <p:nvGrpSpPr>
          <p:cNvPr id="59" name="Group 58"/>
          <p:cNvGrpSpPr/>
          <p:nvPr/>
        </p:nvGrpSpPr>
        <p:grpSpPr>
          <a:xfrm>
            <a:off x="1533536" y="4844138"/>
            <a:ext cx="6081255" cy="322481"/>
            <a:chOff x="1531371" y="2063223"/>
            <a:chExt cx="6081255" cy="447261"/>
          </a:xfrm>
        </p:grpSpPr>
        <p:cxnSp>
          <p:nvCxnSpPr>
            <p:cNvPr id="64" name="Straight Connector 63"/>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0" name="Straight Arrow Connector 59"/>
          <p:cNvCxnSpPr/>
          <p:nvPr/>
        </p:nvCxnSpPr>
        <p:spPr>
          <a:xfrm flipV="1">
            <a:off x="4580063" y="5222690"/>
            <a:ext cx="0" cy="3085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4170806" y="5530854"/>
            <a:ext cx="806718" cy="391628"/>
          </a:xfrm>
          <a:prstGeom prst="rect">
            <a:avLst/>
          </a:prstGeom>
          <a:solidFill>
            <a:schemeClr val="bg1"/>
          </a:solidFill>
          <a:ln w="28575">
            <a:solidFill>
              <a:schemeClr val="tx1"/>
            </a:solidFill>
          </a:ln>
        </p:spPr>
        <p:txBody>
          <a:bodyPr wrap="square" lIns="72000" tIns="72000" rIns="72000" bIns="72000" rtlCol="0">
            <a:spAutoFit/>
          </a:bodyPr>
          <a:lstStyle/>
          <a:p>
            <a:pPr algn="ctr"/>
            <a:r>
              <a:rPr lang="en-GB" sz="1600" b="1" dirty="0">
                <a:solidFill>
                  <a:srgbClr val="87BD31"/>
                </a:solidFill>
              </a:rPr>
              <a:t>4700</a:t>
            </a:r>
          </a:p>
        </p:txBody>
      </p:sp>
      <p:sp>
        <p:nvSpPr>
          <p:cNvPr id="62" name="Rectangle 61"/>
          <p:cNvSpPr/>
          <p:nvPr/>
        </p:nvSpPr>
        <p:spPr>
          <a:xfrm>
            <a:off x="1221272" y="5164631"/>
            <a:ext cx="604653" cy="307777"/>
          </a:xfrm>
          <a:prstGeom prst="rect">
            <a:avLst/>
          </a:prstGeom>
        </p:spPr>
        <p:txBody>
          <a:bodyPr wrap="none">
            <a:spAutoFit/>
          </a:bodyPr>
          <a:lstStyle/>
          <a:p>
            <a:pPr algn="ctr"/>
            <a:r>
              <a:rPr lang="en-GB" sz="1400" dirty="0"/>
              <a:t>4200</a:t>
            </a:r>
          </a:p>
        </p:txBody>
      </p:sp>
      <p:sp>
        <p:nvSpPr>
          <p:cNvPr id="63" name="Rectangle 62"/>
          <p:cNvSpPr/>
          <p:nvPr/>
        </p:nvSpPr>
        <p:spPr>
          <a:xfrm>
            <a:off x="7315671" y="5166619"/>
            <a:ext cx="598241" cy="307777"/>
          </a:xfrm>
          <a:prstGeom prst="rect">
            <a:avLst/>
          </a:prstGeom>
        </p:spPr>
        <p:txBody>
          <a:bodyPr wrap="none">
            <a:spAutoFit/>
          </a:bodyPr>
          <a:lstStyle/>
          <a:p>
            <a:pPr algn="ctr"/>
            <a:r>
              <a:rPr lang="en-GB" sz="1400" dirty="0"/>
              <a:t>5200</a:t>
            </a:r>
          </a:p>
        </p:txBody>
      </p:sp>
      <p:sp>
        <p:nvSpPr>
          <p:cNvPr id="76" name="Rectangle 75"/>
          <p:cNvSpPr/>
          <p:nvPr/>
        </p:nvSpPr>
        <p:spPr>
          <a:xfrm>
            <a:off x="445574" y="702863"/>
            <a:ext cx="260802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Number Lines to 10 000</a:t>
            </a:r>
            <a:endParaRPr lang="en-GB" sz="1600" b="1" dirty="0">
              <a:solidFill>
                <a:schemeClr val="bg1"/>
              </a:solidFill>
            </a:endParaRPr>
          </a:p>
        </p:txBody>
      </p:sp>
      <p:sp>
        <p:nvSpPr>
          <p:cNvPr id="77" name="Rectangle 76"/>
          <p:cNvSpPr/>
          <p:nvPr/>
        </p:nvSpPr>
        <p:spPr>
          <a:xfrm>
            <a:off x="3053594" y="702863"/>
            <a:ext cx="976684" cy="355276"/>
          </a:xfrm>
          <a:prstGeom prst="rect">
            <a:avLst/>
          </a:prstGeom>
          <a:solidFill>
            <a:srgbClr val="4EB2E5"/>
          </a:solidFill>
        </p:spPr>
        <p:txBody>
          <a:bodyPr wrap="square" lIns="180000" tIns="36000" rIns="180000" bIns="72000" anchor="ctr">
            <a:spAutoFit/>
          </a:bodyPr>
          <a:lstStyle/>
          <a:p>
            <a:pPr algn="ctr"/>
            <a:r>
              <a:rPr lang="en-GB" altLang="en-US" sz="1600" b="1" dirty="0">
                <a:solidFill>
                  <a:schemeClr val="bg1"/>
                </a:solidFill>
              </a:rPr>
              <a:t>Diving</a:t>
            </a:r>
            <a:endParaRPr lang="en-GB" sz="1600" b="1" dirty="0">
              <a:solidFill>
                <a:schemeClr val="bg1"/>
              </a:solidFill>
            </a:endParaRPr>
          </a:p>
        </p:txBody>
      </p:sp>
      <p:cxnSp>
        <p:nvCxnSpPr>
          <p:cNvPr id="78" name="Straight Connector 77"/>
          <p:cNvCxnSpPr/>
          <p:nvPr/>
        </p:nvCxnSpPr>
        <p:spPr>
          <a:xfrm>
            <a:off x="3053594" y="702863"/>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64632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0" y="1314221"/>
            <a:ext cx="3816350" cy="4743679"/>
          </a:xfrm>
          <a:prstGeom prst="rect">
            <a:avLst/>
          </a:prstGeom>
          <a:solidFill>
            <a:srgbClr val="C4DF9B"/>
          </a:solidFill>
          <a:ln w="28575">
            <a:solidFill>
              <a:srgbClr val="2CB7B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755651" y="1314221"/>
            <a:ext cx="3816350" cy="4743679"/>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30" name="Rectangle 29"/>
          <p:cNvSpPr/>
          <p:nvPr/>
        </p:nvSpPr>
        <p:spPr>
          <a:xfrm>
            <a:off x="3191741"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cxnSp>
        <p:nvCxnSpPr>
          <p:cNvPr id="68" name="Straight Connector 67"/>
          <p:cNvCxnSpPr/>
          <p:nvPr/>
        </p:nvCxnSpPr>
        <p:spPr>
          <a:xfrm>
            <a:off x="2852530"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rot="16200000">
            <a:off x="268828" y="3568726"/>
            <a:ext cx="4293046" cy="227654"/>
            <a:chOff x="1531371" y="2063223"/>
            <a:chExt cx="6081255" cy="447261"/>
          </a:xfrm>
        </p:grpSpPr>
        <p:cxnSp>
          <p:nvCxnSpPr>
            <p:cNvPr id="13" name="Straight Connector 12"/>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508838" y="5660808"/>
            <a:ext cx="641782" cy="307777"/>
          </a:xfrm>
          <a:prstGeom prst="rect">
            <a:avLst/>
          </a:prstGeom>
        </p:spPr>
        <p:txBody>
          <a:bodyPr wrap="square">
            <a:spAutoFit/>
          </a:bodyPr>
          <a:lstStyle/>
          <a:p>
            <a:pPr algn="ctr"/>
            <a:r>
              <a:rPr lang="en-GB" sz="1400" dirty="0"/>
              <a:t>7360</a:t>
            </a:r>
          </a:p>
        </p:txBody>
      </p:sp>
      <p:sp>
        <p:nvSpPr>
          <p:cNvPr id="12" name="Rectangle 11"/>
          <p:cNvSpPr/>
          <p:nvPr/>
        </p:nvSpPr>
        <p:spPr>
          <a:xfrm>
            <a:off x="2496338" y="1377698"/>
            <a:ext cx="654280" cy="307777"/>
          </a:xfrm>
          <a:prstGeom prst="rect">
            <a:avLst/>
          </a:prstGeom>
        </p:spPr>
        <p:txBody>
          <a:bodyPr wrap="square">
            <a:spAutoFit/>
          </a:bodyPr>
          <a:lstStyle/>
          <a:p>
            <a:pPr algn="ctr"/>
            <a:r>
              <a:rPr lang="en-GB" sz="1400" dirty="0"/>
              <a:t>7460</a:t>
            </a:r>
          </a:p>
        </p:txBody>
      </p:sp>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b="38188"/>
          <a:stretch/>
        </p:blipFill>
        <p:spPr>
          <a:xfrm>
            <a:off x="6406549" y="1808922"/>
            <a:ext cx="1788347" cy="4239039"/>
          </a:xfrm>
          <a:prstGeom prst="rect">
            <a:avLst/>
          </a:prstGeom>
        </p:spPr>
      </p:pic>
      <p:grpSp>
        <p:nvGrpSpPr>
          <p:cNvPr id="26" name="Group 25"/>
          <p:cNvGrpSpPr/>
          <p:nvPr/>
        </p:nvGrpSpPr>
        <p:grpSpPr>
          <a:xfrm>
            <a:off x="4691270" y="1695414"/>
            <a:ext cx="2126973" cy="1475169"/>
            <a:chOff x="4691270" y="1695414"/>
            <a:chExt cx="2126973" cy="1475169"/>
          </a:xfrm>
        </p:grpSpPr>
        <p:sp>
          <p:nvSpPr>
            <p:cNvPr id="5" name="Oval Callout 4"/>
            <p:cNvSpPr/>
            <p:nvPr/>
          </p:nvSpPr>
          <p:spPr>
            <a:xfrm>
              <a:off x="4691270" y="1695414"/>
              <a:ext cx="2126973" cy="1475169"/>
            </a:xfrm>
            <a:prstGeom prst="wedgeEllipseCallout">
              <a:avLst>
                <a:gd name="adj1" fmla="val 56270"/>
                <a:gd name="adj2" fmla="val 2813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Rectangle 3"/>
            <p:cNvSpPr/>
            <p:nvPr/>
          </p:nvSpPr>
          <p:spPr>
            <a:xfrm>
              <a:off x="4848984" y="1832833"/>
              <a:ext cx="1811544" cy="1200329"/>
            </a:xfrm>
            <a:prstGeom prst="rect">
              <a:avLst/>
            </a:prstGeom>
          </p:spPr>
          <p:txBody>
            <a:bodyPr wrap="square">
              <a:spAutoFit/>
            </a:bodyPr>
            <a:lstStyle/>
            <a:p>
              <a:pPr algn="ctr"/>
              <a:r>
                <a:rPr lang="en-GB" dirty="0"/>
                <a:t>Circle the </a:t>
              </a:r>
              <a:br>
                <a:rPr lang="en-GB" dirty="0"/>
              </a:br>
              <a:r>
                <a:rPr lang="en-GB" dirty="0"/>
                <a:t>letter that represents 7400.</a:t>
              </a:r>
            </a:p>
          </p:txBody>
        </p:sp>
      </p:grpSp>
      <p:cxnSp>
        <p:nvCxnSpPr>
          <p:cNvPr id="31" name="Straight Arrow Connector 30"/>
          <p:cNvCxnSpPr/>
          <p:nvPr/>
        </p:nvCxnSpPr>
        <p:spPr>
          <a:xfrm rot="16200000" flipV="1">
            <a:off x="2785544" y="1757110"/>
            <a:ext cx="0" cy="39656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rot="16200000" flipV="1">
            <a:off x="2785544" y="3913575"/>
            <a:ext cx="0" cy="39656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rot="16200000" flipV="1">
            <a:off x="2785544" y="3484638"/>
            <a:ext cx="0" cy="39656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p:cNvSpPr/>
          <p:nvPr/>
        </p:nvSpPr>
        <p:spPr>
          <a:xfrm>
            <a:off x="2993764" y="3927190"/>
            <a:ext cx="335348" cy="369332"/>
          </a:xfrm>
          <a:prstGeom prst="rect">
            <a:avLst/>
          </a:prstGeom>
        </p:spPr>
        <p:txBody>
          <a:bodyPr wrap="none">
            <a:spAutoFit/>
          </a:bodyPr>
          <a:lstStyle/>
          <a:p>
            <a:r>
              <a:rPr lang="en-GB" b="1" dirty="0"/>
              <a:t>A</a:t>
            </a:r>
            <a:endParaRPr lang="en-GB" dirty="0"/>
          </a:p>
        </p:txBody>
      </p:sp>
      <p:sp>
        <p:nvSpPr>
          <p:cNvPr id="36" name="Rectangle 35"/>
          <p:cNvSpPr/>
          <p:nvPr/>
        </p:nvSpPr>
        <p:spPr>
          <a:xfrm>
            <a:off x="2992181" y="3492105"/>
            <a:ext cx="335348" cy="369332"/>
          </a:xfrm>
          <a:prstGeom prst="rect">
            <a:avLst/>
          </a:prstGeom>
        </p:spPr>
        <p:txBody>
          <a:bodyPr wrap="none">
            <a:spAutoFit/>
          </a:bodyPr>
          <a:lstStyle/>
          <a:p>
            <a:r>
              <a:rPr lang="en-GB" b="1" dirty="0"/>
              <a:t>B</a:t>
            </a:r>
            <a:endParaRPr lang="en-GB" dirty="0"/>
          </a:p>
        </p:txBody>
      </p:sp>
      <p:sp>
        <p:nvSpPr>
          <p:cNvPr id="37" name="Rectangle 36"/>
          <p:cNvSpPr/>
          <p:nvPr/>
        </p:nvSpPr>
        <p:spPr>
          <a:xfrm>
            <a:off x="2988127" y="1775808"/>
            <a:ext cx="327334" cy="369332"/>
          </a:xfrm>
          <a:prstGeom prst="rect">
            <a:avLst/>
          </a:prstGeom>
        </p:spPr>
        <p:txBody>
          <a:bodyPr wrap="none">
            <a:spAutoFit/>
          </a:bodyPr>
          <a:lstStyle/>
          <a:p>
            <a:r>
              <a:rPr lang="en-GB" b="1" dirty="0"/>
              <a:t>C</a:t>
            </a:r>
            <a:endParaRPr lang="en-GB" dirty="0"/>
          </a:p>
        </p:txBody>
      </p:sp>
      <p:sp>
        <p:nvSpPr>
          <p:cNvPr id="29" name="Oval 28"/>
          <p:cNvSpPr/>
          <p:nvPr/>
        </p:nvSpPr>
        <p:spPr>
          <a:xfrm>
            <a:off x="2972968" y="3926083"/>
            <a:ext cx="373773" cy="373773"/>
          </a:xfrm>
          <a:prstGeom prst="ellipse">
            <a:avLst/>
          </a:prstGeom>
          <a:no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40"/>
          <p:cNvSpPr/>
          <p:nvPr/>
        </p:nvSpPr>
        <p:spPr>
          <a:xfrm>
            <a:off x="445574" y="702863"/>
            <a:ext cx="2705044"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Number Lines to 10 000</a:t>
            </a:r>
            <a:endParaRPr lang="en-GB" sz="1600" b="1" dirty="0">
              <a:solidFill>
                <a:schemeClr val="bg1"/>
              </a:solidFill>
            </a:endParaRPr>
          </a:p>
        </p:txBody>
      </p:sp>
    </p:spTree>
    <p:extLst>
      <p:ext uri="{BB962C8B-B14F-4D97-AF65-F5344CB8AC3E}">
        <p14:creationId xmlns:p14="http://schemas.microsoft.com/office/powerpoint/2010/main" val="2547238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par>
                                <p:cTn id="7" presetID="26" presetClass="emph" presetSubtype="0" fill="hold" grpId="1" nodeType="withEffect">
                                  <p:stCondLst>
                                    <p:cond delay="0"/>
                                  </p:stCondLst>
                                  <p:childTnLst>
                                    <p:animEffect transition="out" filter="fade">
                                      <p:cBhvr>
                                        <p:cTn id="8" dur="500" tmFilter="0, 0; .2, .5; .8, .5; 1, 0"/>
                                        <p:tgtEl>
                                          <p:spTgt spid="29"/>
                                        </p:tgtEl>
                                      </p:cBhvr>
                                    </p:animEffect>
                                    <p:animScale>
                                      <p:cBhvr>
                                        <p:cTn id="9" dur="250" autoRev="1" fill="hold"/>
                                        <p:tgtEl>
                                          <p:spTgt spid="2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9"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Rectangle 58"/>
          <p:cNvSpPr/>
          <p:nvPr/>
        </p:nvSpPr>
        <p:spPr>
          <a:xfrm>
            <a:off x="1843391" y="4576864"/>
            <a:ext cx="6544959" cy="1681242"/>
          </a:xfrm>
          <a:prstGeom prst="rect">
            <a:avLst/>
          </a:prstGeom>
          <a:solidFill>
            <a:schemeClr val="bg1"/>
          </a:solid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p:cNvSpPr txBox="1"/>
          <p:nvPr/>
        </p:nvSpPr>
        <p:spPr>
          <a:xfrm rot="5400000">
            <a:off x="4560329" y="-1470964"/>
            <a:ext cx="1080416" cy="6575628"/>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sp>
        <p:nvSpPr>
          <p:cNvPr id="2" name="Rectangle 1"/>
          <p:cNvSpPr/>
          <p:nvPr/>
        </p:nvSpPr>
        <p:spPr>
          <a:xfrm>
            <a:off x="1843392" y="3161489"/>
            <a:ext cx="6544958" cy="1116752"/>
          </a:xfrm>
          <a:prstGeom prst="rect">
            <a:avLst/>
          </a:prstGeom>
          <a:solidFill>
            <a:schemeClr val="bg1"/>
          </a:solidFill>
          <a:ln w="28575">
            <a:solidFill>
              <a:srgbClr val="87B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p:cNvSpPr txBox="1"/>
          <p:nvPr/>
        </p:nvSpPr>
        <p:spPr>
          <a:xfrm>
            <a:off x="755651" y="1276643"/>
            <a:ext cx="1057072" cy="4986327"/>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852530"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 name="Group 5"/>
          <p:cNvGrpSpPr/>
          <p:nvPr/>
        </p:nvGrpSpPr>
        <p:grpSpPr>
          <a:xfrm>
            <a:off x="959744" y="1340120"/>
            <a:ext cx="849094" cy="4590887"/>
            <a:chOff x="2301524" y="1377698"/>
            <a:chExt cx="849094" cy="4590887"/>
          </a:xfrm>
        </p:grpSpPr>
        <p:grpSp>
          <p:nvGrpSpPr>
            <p:cNvPr id="8" name="Group 7"/>
            <p:cNvGrpSpPr/>
            <p:nvPr/>
          </p:nvGrpSpPr>
          <p:grpSpPr>
            <a:xfrm rot="16200000">
              <a:off x="268828" y="3568726"/>
              <a:ext cx="4293046" cy="227654"/>
              <a:chOff x="1531371" y="2063223"/>
              <a:chExt cx="6081255" cy="447261"/>
            </a:xfrm>
          </p:grpSpPr>
          <p:cxnSp>
            <p:nvCxnSpPr>
              <p:cNvPr id="13" name="Straight Connector 12"/>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Rectangle 10"/>
            <p:cNvSpPr/>
            <p:nvPr/>
          </p:nvSpPr>
          <p:spPr>
            <a:xfrm>
              <a:off x="2508838" y="5660808"/>
              <a:ext cx="228614" cy="307777"/>
            </a:xfrm>
            <a:prstGeom prst="rect">
              <a:avLst/>
            </a:prstGeom>
          </p:spPr>
          <p:txBody>
            <a:bodyPr wrap="square">
              <a:spAutoFit/>
            </a:bodyPr>
            <a:lstStyle/>
            <a:p>
              <a:pPr algn="ctr"/>
              <a:r>
                <a:rPr lang="en-GB" sz="1400" dirty="0"/>
                <a:t>0</a:t>
              </a:r>
            </a:p>
          </p:txBody>
        </p:sp>
        <p:sp>
          <p:nvSpPr>
            <p:cNvPr id="12" name="Rectangle 11"/>
            <p:cNvSpPr/>
            <p:nvPr/>
          </p:nvSpPr>
          <p:spPr>
            <a:xfrm>
              <a:off x="2496338" y="1377698"/>
              <a:ext cx="654280" cy="307777"/>
            </a:xfrm>
            <a:prstGeom prst="rect">
              <a:avLst/>
            </a:prstGeom>
          </p:spPr>
          <p:txBody>
            <a:bodyPr wrap="square">
              <a:spAutoFit/>
            </a:bodyPr>
            <a:lstStyle/>
            <a:p>
              <a:pPr algn="ctr"/>
              <a:r>
                <a:rPr lang="en-GB" sz="1400" dirty="0"/>
                <a:t>1000</a:t>
              </a:r>
            </a:p>
          </p:txBody>
        </p:sp>
        <p:cxnSp>
          <p:nvCxnSpPr>
            <p:cNvPr id="34" name="Straight Arrow Connector 33"/>
            <p:cNvCxnSpPr/>
            <p:nvPr/>
          </p:nvCxnSpPr>
          <p:spPr>
            <a:xfrm rot="16200000" flipV="1">
              <a:off x="2785544" y="3484638"/>
              <a:ext cx="0" cy="39656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5" name="TextBox 34"/>
          <p:cNvSpPr txBox="1"/>
          <p:nvPr/>
        </p:nvSpPr>
        <p:spPr>
          <a:xfrm>
            <a:off x="1812722" y="2280305"/>
            <a:ext cx="6575628" cy="576293"/>
          </a:xfrm>
          <a:prstGeom prst="rect">
            <a:avLst/>
          </a:prstGeom>
          <a:solidFill>
            <a:srgbClr val="2CB7BC"/>
          </a:solidFill>
          <a:ln w="28575">
            <a:solidFill>
              <a:srgbClr val="2CB7BC"/>
            </a:solidFill>
          </a:ln>
        </p:spPr>
        <p:txBody>
          <a:bodyPr wrap="square" lIns="72000" tIns="72000" rIns="72000" bIns="72000" rtlCol="0">
            <a:spAutoFit/>
          </a:bodyPr>
          <a:lstStyle/>
          <a:p>
            <a:r>
              <a:rPr lang="en-GB" sz="1400" b="1" dirty="0">
                <a:solidFill>
                  <a:schemeClr val="bg1"/>
                </a:solidFill>
              </a:rPr>
              <a:t>Look at these number lines. What is the same? What is different? </a:t>
            </a:r>
            <a:br>
              <a:rPr lang="en-GB" sz="1400" b="1" dirty="0">
                <a:solidFill>
                  <a:schemeClr val="bg1"/>
                </a:solidFill>
              </a:rPr>
            </a:br>
            <a:r>
              <a:rPr lang="en-GB" sz="1400" b="1" dirty="0">
                <a:solidFill>
                  <a:schemeClr val="bg1"/>
                </a:solidFill>
              </a:rPr>
              <a:t>Explain your thinking.</a:t>
            </a:r>
          </a:p>
        </p:txBody>
      </p:sp>
      <p:grpSp>
        <p:nvGrpSpPr>
          <p:cNvPr id="40" name="Group 39"/>
          <p:cNvGrpSpPr/>
          <p:nvPr/>
        </p:nvGrpSpPr>
        <p:grpSpPr>
          <a:xfrm rot="5400000">
            <a:off x="4981356" y="-567712"/>
            <a:ext cx="682301" cy="4820292"/>
            <a:chOff x="2301524" y="1158407"/>
            <a:chExt cx="682301" cy="4820292"/>
          </a:xfrm>
        </p:grpSpPr>
        <p:grpSp>
          <p:nvGrpSpPr>
            <p:cNvPr id="42" name="Group 41"/>
            <p:cNvGrpSpPr/>
            <p:nvPr/>
          </p:nvGrpSpPr>
          <p:grpSpPr>
            <a:xfrm rot="16200000">
              <a:off x="268828" y="3568726"/>
              <a:ext cx="4293046" cy="227654"/>
              <a:chOff x="1531371" y="2063223"/>
              <a:chExt cx="6081255" cy="447261"/>
            </a:xfrm>
          </p:grpSpPr>
          <p:cxnSp>
            <p:nvCxnSpPr>
              <p:cNvPr id="46" name="Straight Connector 45"/>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 name="Rectangle 42"/>
            <p:cNvSpPr/>
            <p:nvPr/>
          </p:nvSpPr>
          <p:spPr>
            <a:xfrm rot="16200000">
              <a:off x="2579298" y="5680005"/>
              <a:ext cx="288042" cy="309346"/>
            </a:xfrm>
            <a:prstGeom prst="rect">
              <a:avLst/>
            </a:prstGeom>
          </p:spPr>
          <p:txBody>
            <a:bodyPr wrap="square">
              <a:spAutoFit/>
            </a:bodyPr>
            <a:lstStyle/>
            <a:p>
              <a:pPr algn="ctr"/>
              <a:r>
                <a:rPr lang="en-GB" sz="1400" dirty="0"/>
                <a:t>0</a:t>
              </a:r>
            </a:p>
          </p:txBody>
        </p:sp>
        <p:sp>
          <p:nvSpPr>
            <p:cNvPr id="44" name="Rectangle 43"/>
            <p:cNvSpPr/>
            <p:nvPr/>
          </p:nvSpPr>
          <p:spPr>
            <a:xfrm rot="16200000">
              <a:off x="2339157" y="1389465"/>
              <a:ext cx="769894" cy="307777"/>
            </a:xfrm>
            <a:prstGeom prst="rect">
              <a:avLst/>
            </a:prstGeom>
          </p:spPr>
          <p:txBody>
            <a:bodyPr wrap="square">
              <a:spAutoFit/>
            </a:bodyPr>
            <a:lstStyle/>
            <a:p>
              <a:pPr algn="ctr"/>
              <a:r>
                <a:rPr lang="en-GB" sz="1400" dirty="0"/>
                <a:t>10 000</a:t>
              </a:r>
            </a:p>
          </p:txBody>
        </p:sp>
        <p:cxnSp>
          <p:nvCxnSpPr>
            <p:cNvPr id="45" name="Straight Arrow Connector 44"/>
            <p:cNvCxnSpPr/>
            <p:nvPr/>
          </p:nvCxnSpPr>
          <p:spPr>
            <a:xfrm rot="16200000" flipV="1">
              <a:off x="2785544" y="3484638"/>
              <a:ext cx="0" cy="396562"/>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
        <p:nvSpPr>
          <p:cNvPr id="3" name="Rectangle 2"/>
          <p:cNvSpPr/>
          <p:nvPr/>
        </p:nvSpPr>
        <p:spPr>
          <a:xfrm>
            <a:off x="1823921" y="4562504"/>
            <a:ext cx="6567260" cy="1700466"/>
          </a:xfrm>
          <a:prstGeom prst="rect">
            <a:avLst/>
          </a:prstGeom>
        </p:spPr>
        <p:txBody>
          <a:bodyPr wrap="square">
            <a:spAutoFit/>
          </a:bodyPr>
          <a:lstStyle/>
          <a:p>
            <a:pPr marL="285750" indent="-285750">
              <a:spcAft>
                <a:spcPts val="400"/>
              </a:spcAft>
              <a:buFont typeface="Arial" panose="020B0604020202020204" pitchFamily="34" charset="0"/>
              <a:buChar char="•"/>
            </a:pPr>
            <a:r>
              <a:rPr lang="en-GB" sz="1350" dirty="0"/>
              <a:t>Both lines end with different numbers.</a:t>
            </a:r>
          </a:p>
          <a:p>
            <a:pPr marL="285750" indent="-285750">
              <a:spcAft>
                <a:spcPts val="400"/>
              </a:spcAft>
              <a:buFont typeface="Arial" panose="020B0604020202020204" pitchFamily="34" charset="0"/>
              <a:buChar char="•"/>
            </a:pPr>
            <a:r>
              <a:rPr lang="en-GB" sz="1350" dirty="0"/>
              <a:t>One line is vertical and the other is horizontal.</a:t>
            </a:r>
          </a:p>
          <a:p>
            <a:pPr marL="285750" indent="-285750">
              <a:spcAft>
                <a:spcPts val="400"/>
              </a:spcAft>
              <a:buFont typeface="Arial" panose="020B0604020202020204" pitchFamily="34" charset="0"/>
              <a:buChar char="•"/>
            </a:pPr>
            <a:r>
              <a:rPr lang="en-GB" sz="1350" dirty="0"/>
              <a:t>The intervals on each line are worth different values. The intervals on the vertical line have a value of a 100. The intervals on the horizontal line have a value of a 1000.</a:t>
            </a:r>
          </a:p>
          <a:p>
            <a:pPr marL="285750" indent="-285750">
              <a:spcAft>
                <a:spcPts val="400"/>
              </a:spcAft>
              <a:buFont typeface="Arial" panose="020B0604020202020204" pitchFamily="34" charset="0"/>
              <a:buChar char="•"/>
            </a:pPr>
            <a:r>
              <a:rPr lang="en-GB" sz="1350" dirty="0"/>
              <a:t>The arrow on the vertical number line is worth 500 while the arrow on the horizontal number line is worth 5000.</a:t>
            </a:r>
          </a:p>
        </p:txBody>
      </p:sp>
      <p:sp>
        <p:nvSpPr>
          <p:cNvPr id="7" name="Rectangle 6"/>
          <p:cNvSpPr/>
          <p:nvPr/>
        </p:nvSpPr>
        <p:spPr>
          <a:xfrm>
            <a:off x="1804609" y="2859408"/>
            <a:ext cx="6598949" cy="288147"/>
          </a:xfrm>
          <a:prstGeom prst="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r>
              <a:rPr lang="en-GB" sz="1400" b="1" dirty="0"/>
              <a:t>Similarities</a:t>
            </a:r>
          </a:p>
        </p:txBody>
      </p:sp>
      <p:sp>
        <p:nvSpPr>
          <p:cNvPr id="58" name="Rectangle 57"/>
          <p:cNvSpPr/>
          <p:nvPr/>
        </p:nvSpPr>
        <p:spPr>
          <a:xfrm>
            <a:off x="1804609" y="4278241"/>
            <a:ext cx="6598949" cy="288147"/>
          </a:xfrm>
          <a:prstGeom prst="rect">
            <a:avLst/>
          </a:prstGeom>
          <a:solidFill>
            <a:srgbClr val="00928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spAutoFit/>
          </a:bodyPr>
          <a:lstStyle/>
          <a:p>
            <a:r>
              <a:rPr lang="en-GB" sz="1400" b="1" dirty="0"/>
              <a:t>Differences</a:t>
            </a:r>
          </a:p>
        </p:txBody>
      </p:sp>
      <p:sp>
        <p:nvSpPr>
          <p:cNvPr id="10" name="Rectangle 9"/>
          <p:cNvSpPr/>
          <p:nvPr/>
        </p:nvSpPr>
        <p:spPr>
          <a:xfrm>
            <a:off x="1861428" y="3140861"/>
            <a:ext cx="6581270" cy="1107996"/>
          </a:xfrm>
          <a:prstGeom prst="rect">
            <a:avLst/>
          </a:prstGeom>
        </p:spPr>
        <p:txBody>
          <a:bodyPr wrap="square">
            <a:spAutoFit/>
          </a:bodyPr>
          <a:lstStyle/>
          <a:p>
            <a:pPr marL="285750" indent="-285750">
              <a:spcAft>
                <a:spcPts val="400"/>
              </a:spcAft>
              <a:buFont typeface="Arial" panose="020B0604020202020204" pitchFamily="34" charset="0"/>
              <a:buChar char="•"/>
            </a:pPr>
            <a:r>
              <a:rPr lang="en-GB" sz="1400" dirty="0"/>
              <a:t>Both lines start with 0.</a:t>
            </a:r>
          </a:p>
          <a:p>
            <a:pPr marL="285750" indent="-285750">
              <a:spcAft>
                <a:spcPts val="400"/>
              </a:spcAft>
              <a:buFont typeface="Arial" panose="020B0604020202020204" pitchFamily="34" charset="0"/>
              <a:buChar char="•"/>
            </a:pPr>
            <a:r>
              <a:rPr lang="en-GB" sz="1400" dirty="0"/>
              <a:t>Both lines have 10 intervals.</a:t>
            </a:r>
          </a:p>
          <a:p>
            <a:pPr marL="285750" indent="-285750">
              <a:spcAft>
                <a:spcPts val="400"/>
              </a:spcAft>
              <a:buFont typeface="Arial" panose="020B0604020202020204" pitchFamily="34" charset="0"/>
              <a:buChar char="•"/>
            </a:pPr>
            <a:r>
              <a:rPr lang="en-GB" sz="1400" dirty="0"/>
              <a:t>Both lines have an arrow pointing to the middle of the line.</a:t>
            </a:r>
          </a:p>
          <a:p>
            <a:pPr marL="285750" indent="-285750">
              <a:spcAft>
                <a:spcPts val="400"/>
              </a:spcAft>
              <a:buFont typeface="Arial" panose="020B0604020202020204" pitchFamily="34" charset="0"/>
              <a:buChar char="•"/>
            </a:pPr>
            <a:r>
              <a:rPr lang="en-GB" sz="1400" dirty="0"/>
              <a:t>Both lines only have the starting number and end number revealed.</a:t>
            </a:r>
          </a:p>
        </p:txBody>
      </p:sp>
      <p:sp>
        <p:nvSpPr>
          <p:cNvPr id="60" name="Rectangle 59">
            <a:extLst>
              <a:ext uri="{FF2B5EF4-FFF2-40B4-BE49-F238E27FC236}">
                <a16:creationId xmlns:a16="http://schemas.microsoft.com/office/drawing/2014/main" id="{DFD072E1-AB57-446D-9916-029076417463}"/>
              </a:ext>
            </a:extLst>
          </p:cNvPr>
          <p:cNvSpPr/>
          <p:nvPr/>
        </p:nvSpPr>
        <p:spPr>
          <a:xfrm>
            <a:off x="3191741"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61" name="Rectangle 60">
            <a:extLst>
              <a:ext uri="{FF2B5EF4-FFF2-40B4-BE49-F238E27FC236}">
                <a16:creationId xmlns:a16="http://schemas.microsoft.com/office/drawing/2014/main" id="{D1EBE2E1-A8F9-4184-8A77-8A145BE66314}"/>
              </a:ext>
            </a:extLst>
          </p:cNvPr>
          <p:cNvSpPr/>
          <p:nvPr/>
        </p:nvSpPr>
        <p:spPr>
          <a:xfrm>
            <a:off x="445574" y="702863"/>
            <a:ext cx="2705044"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Number Lines to 10 000</a:t>
            </a:r>
            <a:endParaRPr lang="en-GB" sz="1600" b="1" dirty="0">
              <a:solidFill>
                <a:schemeClr val="bg1"/>
              </a:solidFill>
            </a:endParaRPr>
          </a:p>
        </p:txBody>
      </p:sp>
    </p:spTree>
    <p:extLst>
      <p:ext uri="{BB962C8B-B14F-4D97-AF65-F5344CB8AC3E}">
        <p14:creationId xmlns:p14="http://schemas.microsoft.com/office/powerpoint/2010/main" val="34111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Rectangle 98"/>
          <p:cNvSpPr/>
          <p:nvPr/>
        </p:nvSpPr>
        <p:spPr>
          <a:xfrm rot="21246086">
            <a:off x="6135176" y="3287108"/>
            <a:ext cx="687984" cy="369332"/>
          </a:xfrm>
          <a:prstGeom prst="rect">
            <a:avLst/>
          </a:prstGeom>
          <a:solidFill>
            <a:schemeClr val="bg1"/>
          </a:solidFill>
          <a:ln w="19050">
            <a:solidFill>
              <a:schemeClr val="tx1"/>
            </a:solidFill>
          </a:ln>
        </p:spPr>
        <p:txBody>
          <a:bodyPr wrap="square">
            <a:spAutoFit/>
          </a:bodyPr>
          <a:lstStyle/>
          <a:p>
            <a:r>
              <a:rPr lang="en-GB" b="1" dirty="0"/>
              <a:t>Jing</a:t>
            </a:r>
          </a:p>
        </p:txBody>
      </p:sp>
      <p:sp>
        <p:nvSpPr>
          <p:cNvPr id="29" name="Rectangle 28"/>
          <p:cNvSpPr/>
          <p:nvPr/>
        </p:nvSpPr>
        <p:spPr>
          <a:xfrm rot="21290247">
            <a:off x="772273" y="3254381"/>
            <a:ext cx="726797" cy="369332"/>
          </a:xfrm>
          <a:prstGeom prst="rect">
            <a:avLst/>
          </a:prstGeom>
          <a:solidFill>
            <a:schemeClr val="bg1"/>
          </a:solidFill>
          <a:ln w="19050">
            <a:solidFill>
              <a:schemeClr val="tx1"/>
            </a:solidFill>
          </a:ln>
        </p:spPr>
        <p:txBody>
          <a:bodyPr wrap="square">
            <a:spAutoFit/>
          </a:bodyPr>
          <a:lstStyle/>
          <a:p>
            <a:r>
              <a:rPr lang="en-GB" b="1" dirty="0"/>
              <a:t>Anya</a:t>
            </a:r>
          </a:p>
        </p:txBody>
      </p:sp>
      <p:pic>
        <p:nvPicPr>
          <p:cNvPr id="66" name="Picture 6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cxnSp>
        <p:nvCxnSpPr>
          <p:cNvPr id="68" name="Straight Connector 67"/>
          <p:cNvCxnSpPr/>
          <p:nvPr/>
        </p:nvCxnSpPr>
        <p:spPr>
          <a:xfrm>
            <a:off x="2852530"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765312" y="1314221"/>
            <a:ext cx="7613375" cy="710552"/>
          </a:xfrm>
          <a:prstGeom prst="rect">
            <a:avLst/>
          </a:prstGeom>
          <a:solidFill>
            <a:srgbClr val="2CB7BC"/>
          </a:solidFill>
          <a:ln w="28575">
            <a:solidFill>
              <a:srgbClr val="2CB7BC"/>
            </a:solidFill>
          </a:ln>
        </p:spPr>
        <p:txBody>
          <a:bodyPr wrap="square" lIns="108000" tIns="108000" rIns="108000" bIns="108000" rtlCol="0">
            <a:spAutoFit/>
          </a:bodyPr>
          <a:lstStyle/>
          <a:p>
            <a:pPr algn="ctr"/>
            <a:r>
              <a:rPr lang="en-GB" sz="1600" b="1" dirty="0">
                <a:solidFill>
                  <a:schemeClr val="bg1"/>
                </a:solidFill>
              </a:rPr>
              <a:t>Look at the number line below and read the statements. </a:t>
            </a:r>
            <a:br>
              <a:rPr lang="en-GB" sz="1600" b="1" dirty="0">
                <a:solidFill>
                  <a:schemeClr val="bg1"/>
                </a:solidFill>
              </a:rPr>
            </a:br>
            <a:r>
              <a:rPr lang="en-GB" sz="1600" b="1" dirty="0">
                <a:solidFill>
                  <a:schemeClr val="bg1"/>
                </a:solidFill>
              </a:rPr>
              <a:t>Who is correct? Explain your thinking.</a:t>
            </a:r>
          </a:p>
        </p:txBody>
      </p:sp>
      <p:sp>
        <p:nvSpPr>
          <p:cNvPr id="59" name="TextBox 58"/>
          <p:cNvSpPr txBox="1"/>
          <p:nvPr/>
        </p:nvSpPr>
        <p:spPr>
          <a:xfrm>
            <a:off x="765589" y="2024773"/>
            <a:ext cx="7613375" cy="1109945"/>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grpSp>
        <p:nvGrpSpPr>
          <p:cNvPr id="60" name="Group 59"/>
          <p:cNvGrpSpPr/>
          <p:nvPr/>
        </p:nvGrpSpPr>
        <p:grpSpPr>
          <a:xfrm>
            <a:off x="1531371" y="2299365"/>
            <a:ext cx="6081255" cy="322481"/>
            <a:chOff x="1531371" y="2063223"/>
            <a:chExt cx="6081255" cy="447261"/>
          </a:xfrm>
        </p:grpSpPr>
        <p:cxnSp>
          <p:nvCxnSpPr>
            <p:cNvPr id="62" name="Straight Connector 61"/>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 name="Straight Connector 76"/>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78" name="Straight Arrow Connector 77"/>
          <p:cNvCxnSpPr/>
          <p:nvPr/>
        </p:nvCxnSpPr>
        <p:spPr>
          <a:xfrm flipV="1">
            <a:off x="4577898" y="2677917"/>
            <a:ext cx="0" cy="308574"/>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80" name="Rectangle 79"/>
          <p:cNvSpPr/>
          <p:nvPr/>
        </p:nvSpPr>
        <p:spPr>
          <a:xfrm>
            <a:off x="1213496" y="2619858"/>
            <a:ext cx="615874" cy="307777"/>
          </a:xfrm>
          <a:prstGeom prst="rect">
            <a:avLst/>
          </a:prstGeom>
        </p:spPr>
        <p:txBody>
          <a:bodyPr wrap="none">
            <a:spAutoFit/>
          </a:bodyPr>
          <a:lstStyle/>
          <a:p>
            <a:pPr algn="ctr"/>
            <a:r>
              <a:rPr lang="en-GB" sz="1400" dirty="0"/>
              <a:t>5000</a:t>
            </a:r>
          </a:p>
        </p:txBody>
      </p:sp>
      <p:sp>
        <p:nvSpPr>
          <p:cNvPr id="81" name="Rectangle 80"/>
          <p:cNvSpPr/>
          <p:nvPr/>
        </p:nvSpPr>
        <p:spPr>
          <a:xfrm>
            <a:off x="7308696" y="2621846"/>
            <a:ext cx="607860" cy="307777"/>
          </a:xfrm>
          <a:prstGeom prst="rect">
            <a:avLst/>
          </a:prstGeom>
        </p:spPr>
        <p:txBody>
          <a:bodyPr wrap="none">
            <a:spAutoFit/>
          </a:bodyPr>
          <a:lstStyle/>
          <a:p>
            <a:pPr algn="ctr"/>
            <a:r>
              <a:rPr lang="en-GB" sz="1400" dirty="0"/>
              <a:t>7000</a:t>
            </a:r>
          </a:p>
        </p:txBody>
      </p:sp>
      <p:pic>
        <p:nvPicPr>
          <p:cNvPr id="91" name="Picture 90"/>
          <p:cNvPicPr>
            <a:picLocks noChangeAspect="1"/>
          </p:cNvPicPr>
          <p:nvPr/>
        </p:nvPicPr>
        <p:blipFill rotWithShape="1">
          <a:blip r:embed="rId3" cstate="print">
            <a:extLst>
              <a:ext uri="{28A0092B-C50C-407E-A947-70E740481C1C}">
                <a14:useLocalDpi xmlns:a14="http://schemas.microsoft.com/office/drawing/2010/main" val="0"/>
              </a:ext>
            </a:extLst>
          </a:blip>
          <a:srcRect l="965" r="-965" b="44992"/>
          <a:stretch/>
        </p:blipFill>
        <p:spPr>
          <a:xfrm>
            <a:off x="-15158" y="3574616"/>
            <a:ext cx="2016715" cy="2835912"/>
          </a:xfrm>
          <a:prstGeom prst="rect">
            <a:avLst/>
          </a:prstGeom>
        </p:spPr>
      </p:pic>
      <p:sp>
        <p:nvSpPr>
          <p:cNvPr id="92" name="Oval Callout 91"/>
          <p:cNvSpPr/>
          <p:nvPr/>
        </p:nvSpPr>
        <p:spPr>
          <a:xfrm>
            <a:off x="4427675" y="3421219"/>
            <a:ext cx="1451029" cy="1372856"/>
          </a:xfrm>
          <a:prstGeom prst="wedgeEllipseCallout">
            <a:avLst>
              <a:gd name="adj1" fmla="val -62026"/>
              <a:gd name="adj2" fmla="val 1762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tx1"/>
                </a:solidFill>
                <a:ea typeface="Calibri" panose="020F0502020204030204" pitchFamily="34" charset="0"/>
                <a:cs typeface="Times New Roman" panose="02020603050405020304" pitchFamily="18" charset="0"/>
              </a:rPr>
              <a:t>I think the arrow is pointing to  6000.</a:t>
            </a:r>
          </a:p>
        </p:txBody>
      </p:sp>
      <p:pic>
        <p:nvPicPr>
          <p:cNvPr id="90" name="Picture 89"/>
          <p:cNvPicPr>
            <a:picLocks noChangeAspect="1"/>
          </p:cNvPicPr>
          <p:nvPr/>
        </p:nvPicPr>
        <p:blipFill rotWithShape="1">
          <a:blip r:embed="rId4" cstate="print">
            <a:extLst>
              <a:ext uri="{28A0092B-C50C-407E-A947-70E740481C1C}">
                <a14:useLocalDpi xmlns:a14="http://schemas.microsoft.com/office/drawing/2010/main" val="0"/>
              </a:ext>
            </a:extLst>
          </a:blip>
          <a:srcRect t="-1" b="39449"/>
          <a:stretch/>
        </p:blipFill>
        <p:spPr>
          <a:xfrm>
            <a:off x="5834106" y="3630036"/>
            <a:ext cx="1298109" cy="2780491"/>
          </a:xfrm>
          <a:prstGeom prst="rect">
            <a:avLst/>
          </a:prstGeom>
        </p:spPr>
      </p:pic>
      <p:sp>
        <p:nvSpPr>
          <p:cNvPr id="93" name="Oval Callout 92"/>
          <p:cNvSpPr/>
          <p:nvPr/>
        </p:nvSpPr>
        <p:spPr>
          <a:xfrm>
            <a:off x="6929836" y="3414694"/>
            <a:ext cx="1451029" cy="1372856"/>
          </a:xfrm>
          <a:prstGeom prst="wedgeEllipseCallout">
            <a:avLst>
              <a:gd name="adj1" fmla="val -62813"/>
              <a:gd name="adj2" fmla="val 21791"/>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tx1"/>
                </a:solidFill>
                <a:ea typeface="Calibri" panose="020F0502020204030204" pitchFamily="34" charset="0"/>
                <a:cs typeface="Times New Roman" panose="02020603050405020304" pitchFamily="18" charset="0"/>
              </a:rPr>
              <a:t>I think the arrow is pointing to 5800.</a:t>
            </a:r>
          </a:p>
        </p:txBody>
      </p:sp>
      <p:sp>
        <p:nvSpPr>
          <p:cNvPr id="95" name="Rectangle 94"/>
          <p:cNvSpPr/>
          <p:nvPr/>
        </p:nvSpPr>
        <p:spPr>
          <a:xfrm>
            <a:off x="6165773" y="5087087"/>
            <a:ext cx="2229347" cy="1323439"/>
          </a:xfrm>
          <a:prstGeom prst="rect">
            <a:avLst/>
          </a:prstGeom>
          <a:solidFill>
            <a:schemeClr val="bg1"/>
          </a:solidFill>
          <a:ln w="28575">
            <a:solidFill>
              <a:srgbClr val="87BD31"/>
            </a:solidFill>
          </a:ln>
        </p:spPr>
        <p:txBody>
          <a:bodyPr wrap="square">
            <a:noAutofit/>
          </a:bodyPr>
          <a:lstStyle/>
          <a:p>
            <a:pPr algn="ctr"/>
            <a:r>
              <a:rPr lang="en-GB" sz="1600" dirty="0"/>
              <a:t>Jing is incorrect. </a:t>
            </a:r>
            <a:br>
              <a:rPr lang="en-GB" sz="1600" dirty="0"/>
            </a:br>
            <a:r>
              <a:rPr lang="en-GB" sz="1600" dirty="0"/>
              <a:t>Each interval is </a:t>
            </a:r>
            <a:br>
              <a:rPr lang="en-GB" sz="1600" dirty="0"/>
            </a:br>
            <a:r>
              <a:rPr lang="en-GB" sz="1600" dirty="0"/>
              <a:t>worth 200 so 5800 would be one interval to the left.</a:t>
            </a:r>
          </a:p>
        </p:txBody>
      </p:sp>
      <p:sp>
        <p:nvSpPr>
          <p:cNvPr id="98" name="Rectangle 97"/>
          <p:cNvSpPr/>
          <p:nvPr/>
        </p:nvSpPr>
        <p:spPr>
          <a:xfrm rot="215046">
            <a:off x="3433274" y="3286384"/>
            <a:ext cx="971772" cy="369332"/>
          </a:xfrm>
          <a:prstGeom prst="rect">
            <a:avLst/>
          </a:prstGeom>
          <a:solidFill>
            <a:schemeClr val="bg1"/>
          </a:solidFill>
          <a:ln w="19050">
            <a:solidFill>
              <a:schemeClr val="tx1"/>
            </a:solidFill>
          </a:ln>
        </p:spPr>
        <p:txBody>
          <a:bodyPr wrap="square">
            <a:spAutoFit/>
          </a:bodyPr>
          <a:lstStyle/>
          <a:p>
            <a:r>
              <a:rPr lang="en-GB" b="1" dirty="0"/>
              <a:t>Nathan</a:t>
            </a:r>
          </a:p>
        </p:txBody>
      </p:sp>
      <p:pic>
        <p:nvPicPr>
          <p:cNvPr id="89" name="Picture 88"/>
          <p:cNvPicPr>
            <a:picLocks noChangeAspect="1"/>
          </p:cNvPicPr>
          <p:nvPr/>
        </p:nvPicPr>
        <p:blipFill rotWithShape="1">
          <a:blip r:embed="rId5" cstate="print">
            <a:extLst>
              <a:ext uri="{28A0092B-C50C-407E-A947-70E740481C1C}">
                <a14:useLocalDpi xmlns:a14="http://schemas.microsoft.com/office/drawing/2010/main" val="0"/>
              </a:ext>
            </a:extLst>
          </a:blip>
          <a:srcRect l="-5390" r="-5421" b="40402"/>
          <a:stretch/>
        </p:blipFill>
        <p:spPr>
          <a:xfrm>
            <a:off x="3117027" y="3588250"/>
            <a:ext cx="1382399" cy="2822277"/>
          </a:xfrm>
          <a:prstGeom prst="rect">
            <a:avLst/>
          </a:prstGeom>
        </p:spPr>
      </p:pic>
      <p:sp>
        <p:nvSpPr>
          <p:cNvPr id="94" name="Rectangle 93"/>
          <p:cNvSpPr/>
          <p:nvPr/>
        </p:nvSpPr>
        <p:spPr>
          <a:xfrm>
            <a:off x="3326326" y="5074050"/>
            <a:ext cx="2229347" cy="1323439"/>
          </a:xfrm>
          <a:prstGeom prst="rect">
            <a:avLst/>
          </a:prstGeom>
          <a:solidFill>
            <a:schemeClr val="bg1"/>
          </a:solidFill>
          <a:ln w="28575">
            <a:solidFill>
              <a:srgbClr val="87BD31"/>
            </a:solidFill>
          </a:ln>
        </p:spPr>
        <p:txBody>
          <a:bodyPr wrap="square">
            <a:spAutoFit/>
          </a:bodyPr>
          <a:lstStyle/>
          <a:p>
            <a:pPr algn="ctr"/>
            <a:r>
              <a:rPr lang="en-GB" sz="1600" dirty="0"/>
              <a:t>Nathan is correct. </a:t>
            </a:r>
            <a:br>
              <a:rPr lang="en-GB" sz="1600" dirty="0"/>
            </a:br>
            <a:r>
              <a:rPr lang="en-GB" sz="1600" dirty="0"/>
              <a:t>The arrow is halfway between 5000 </a:t>
            </a:r>
            <a:br>
              <a:rPr lang="en-GB" sz="1600" dirty="0"/>
            </a:br>
            <a:r>
              <a:rPr lang="en-GB" sz="1600" dirty="0"/>
              <a:t>and 7000 so must </a:t>
            </a:r>
            <a:br>
              <a:rPr lang="en-GB" sz="1600" dirty="0"/>
            </a:br>
            <a:r>
              <a:rPr lang="en-GB" sz="1600" dirty="0"/>
              <a:t>be 6000.</a:t>
            </a:r>
          </a:p>
        </p:txBody>
      </p:sp>
      <p:sp>
        <p:nvSpPr>
          <p:cNvPr id="4" name="Rectangle 3"/>
          <p:cNvSpPr/>
          <p:nvPr/>
        </p:nvSpPr>
        <p:spPr>
          <a:xfrm>
            <a:off x="765312" y="5074051"/>
            <a:ext cx="2229347" cy="1323439"/>
          </a:xfrm>
          <a:prstGeom prst="rect">
            <a:avLst/>
          </a:prstGeom>
          <a:solidFill>
            <a:schemeClr val="bg1"/>
          </a:solidFill>
          <a:ln w="28575">
            <a:solidFill>
              <a:srgbClr val="87BD31"/>
            </a:solidFill>
          </a:ln>
        </p:spPr>
        <p:txBody>
          <a:bodyPr wrap="square">
            <a:spAutoFit/>
          </a:bodyPr>
          <a:lstStyle/>
          <a:p>
            <a:pPr algn="ctr"/>
            <a:r>
              <a:rPr lang="en-GB" sz="1600" dirty="0"/>
              <a:t>Anya is incorrect. </a:t>
            </a:r>
            <a:br>
              <a:rPr lang="en-GB" sz="1600" dirty="0"/>
            </a:br>
            <a:r>
              <a:rPr lang="en-GB" sz="1600" dirty="0"/>
              <a:t>The number line only reaches 7000 so 10 000 wouldn’t be recorded on this line.</a:t>
            </a:r>
          </a:p>
        </p:txBody>
      </p:sp>
      <p:sp>
        <p:nvSpPr>
          <p:cNvPr id="85" name="Oval Callout 84"/>
          <p:cNvSpPr/>
          <p:nvPr/>
        </p:nvSpPr>
        <p:spPr>
          <a:xfrm>
            <a:off x="1792876" y="3450403"/>
            <a:ext cx="1451029" cy="1372856"/>
          </a:xfrm>
          <a:prstGeom prst="wedgeEllipseCallout">
            <a:avLst>
              <a:gd name="adj1" fmla="val -66283"/>
              <a:gd name="adj2" fmla="val 7708"/>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GB" sz="1600" dirty="0">
                <a:solidFill>
                  <a:schemeClr val="tx1"/>
                </a:solidFill>
                <a:ea typeface="Calibri" panose="020F0502020204030204" pitchFamily="34" charset="0"/>
                <a:cs typeface="Times New Roman" panose="02020603050405020304" pitchFamily="18" charset="0"/>
              </a:rPr>
              <a:t>I think the arrow is pointing to 10 000.</a:t>
            </a:r>
          </a:p>
        </p:txBody>
      </p:sp>
      <p:sp>
        <p:nvSpPr>
          <p:cNvPr id="36" name="Rectangle 35">
            <a:extLst>
              <a:ext uri="{FF2B5EF4-FFF2-40B4-BE49-F238E27FC236}">
                <a16:creationId xmlns:a16="http://schemas.microsoft.com/office/drawing/2014/main" id="{765707F7-1894-48AB-9009-6E13C64544C0}"/>
              </a:ext>
            </a:extLst>
          </p:cNvPr>
          <p:cNvSpPr/>
          <p:nvPr/>
        </p:nvSpPr>
        <p:spPr>
          <a:xfrm>
            <a:off x="3191741" y="702863"/>
            <a:ext cx="1063301" cy="355276"/>
          </a:xfrm>
          <a:prstGeom prst="rect">
            <a:avLst/>
          </a:prstGeom>
          <a:solidFill>
            <a:srgbClr val="007AC3"/>
          </a:solidFill>
        </p:spPr>
        <p:txBody>
          <a:bodyPr wrap="square" lIns="180000" tIns="36000" rIns="180000" bIns="72000" anchor="ctr">
            <a:spAutoFit/>
          </a:bodyPr>
          <a:lstStyle/>
          <a:p>
            <a:pPr algn="ctr"/>
            <a:r>
              <a:rPr lang="en-GB" altLang="en-US" sz="1600" b="1" dirty="0">
                <a:solidFill>
                  <a:schemeClr val="bg1"/>
                </a:solidFill>
              </a:rPr>
              <a:t>Deeper</a:t>
            </a:r>
            <a:endParaRPr lang="en-GB" sz="1600" b="1" dirty="0">
              <a:solidFill>
                <a:schemeClr val="bg1"/>
              </a:solidFill>
            </a:endParaRPr>
          </a:p>
        </p:txBody>
      </p:sp>
      <p:sp>
        <p:nvSpPr>
          <p:cNvPr id="37" name="Rectangle 36">
            <a:extLst>
              <a:ext uri="{FF2B5EF4-FFF2-40B4-BE49-F238E27FC236}">
                <a16:creationId xmlns:a16="http://schemas.microsoft.com/office/drawing/2014/main" id="{25639C0B-D161-4A30-BB06-719930CF84F7}"/>
              </a:ext>
            </a:extLst>
          </p:cNvPr>
          <p:cNvSpPr/>
          <p:nvPr/>
        </p:nvSpPr>
        <p:spPr>
          <a:xfrm>
            <a:off x="445574" y="702863"/>
            <a:ext cx="2705044"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Number Lines to 10 000</a:t>
            </a:r>
            <a:endParaRPr lang="en-GB" sz="1600" b="1" dirty="0">
              <a:solidFill>
                <a:schemeClr val="bg1"/>
              </a:solidFill>
            </a:endParaRPr>
          </a:p>
        </p:txBody>
      </p:sp>
    </p:spTree>
    <p:extLst>
      <p:ext uri="{BB962C8B-B14F-4D97-AF65-F5344CB8AC3E}">
        <p14:creationId xmlns:p14="http://schemas.microsoft.com/office/powerpoint/2010/main" val="89684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4"/>
                                        </p:tgtEl>
                                        <p:attrNameLst>
                                          <p:attrName>style.visibility</p:attrName>
                                        </p:attrNameLst>
                                      </p:cBhvr>
                                      <p:to>
                                        <p:strVal val="visible"/>
                                      </p:to>
                                    </p:set>
                                    <p:animEffect transition="in" filter="wipe(down)">
                                      <p:cBhvr>
                                        <p:cTn id="12" dur="500"/>
                                        <p:tgtEl>
                                          <p:spTgt spid="9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wipe(down)">
                                      <p:cBhvr>
                                        <p:cTn id="17"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4" grpId="0" animBg="1"/>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p:cNvCxnSpPr/>
          <p:nvPr/>
        </p:nvCxnSpPr>
        <p:spPr>
          <a:xfrm>
            <a:off x="2692393"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pic>
        <p:nvPicPr>
          <p:cNvPr id="74" name="Picture 7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02250" y="532799"/>
            <a:ext cx="702000" cy="702000"/>
          </a:xfrm>
          <a:prstGeom prst="rect">
            <a:avLst/>
          </a:prstGeom>
        </p:spPr>
      </p:pic>
      <p:sp>
        <p:nvSpPr>
          <p:cNvPr id="75" name="Rectangle 74"/>
          <p:cNvSpPr/>
          <p:nvPr/>
        </p:nvSpPr>
        <p:spPr>
          <a:xfrm>
            <a:off x="3078760" y="702927"/>
            <a:ext cx="1141417" cy="355276"/>
          </a:xfrm>
          <a:prstGeom prst="rect">
            <a:avLst/>
          </a:prstGeom>
          <a:solidFill>
            <a:srgbClr val="00529C"/>
          </a:solidFill>
        </p:spPr>
        <p:txBody>
          <a:bodyPr wrap="square" lIns="180000" tIns="36000" rIns="180000" bIns="72000" anchor="ctr">
            <a:spAutoFit/>
          </a:bodyPr>
          <a:lstStyle/>
          <a:p>
            <a:pPr algn="ctr"/>
            <a:r>
              <a:rPr lang="en-GB" altLang="en-US" sz="1600" b="1" dirty="0">
                <a:solidFill>
                  <a:schemeClr val="bg1"/>
                </a:solidFill>
              </a:rPr>
              <a:t>Deepest</a:t>
            </a:r>
            <a:endParaRPr lang="en-GB" sz="1600" b="1" dirty="0">
              <a:solidFill>
                <a:schemeClr val="bg1"/>
              </a:solidFill>
            </a:endParaRPr>
          </a:p>
        </p:txBody>
      </p:sp>
      <p:cxnSp>
        <p:nvCxnSpPr>
          <p:cNvPr id="77" name="Straight Connector 76"/>
          <p:cNvCxnSpPr/>
          <p:nvPr/>
        </p:nvCxnSpPr>
        <p:spPr>
          <a:xfrm>
            <a:off x="2852530" y="698268"/>
            <a:ext cx="0" cy="39600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445573" y="702863"/>
            <a:ext cx="2608020" cy="355276"/>
          </a:xfrm>
          <a:prstGeom prst="rect">
            <a:avLst/>
          </a:prstGeom>
          <a:solidFill>
            <a:srgbClr val="072F54"/>
          </a:solidFill>
        </p:spPr>
        <p:txBody>
          <a:bodyPr wrap="square" lIns="180000" tIns="36000" rIns="180000" bIns="72000" anchor="ctr">
            <a:spAutoFit/>
          </a:bodyPr>
          <a:lstStyle/>
          <a:p>
            <a:r>
              <a:rPr lang="en-GB" altLang="en-US" sz="1600" b="1" dirty="0">
                <a:solidFill>
                  <a:schemeClr val="bg1"/>
                </a:solidFill>
              </a:rPr>
              <a:t>Number Lines to 10 000</a:t>
            </a:r>
            <a:endParaRPr lang="en-GB" sz="1600" b="1" dirty="0">
              <a:solidFill>
                <a:schemeClr val="bg1"/>
              </a:solidFill>
            </a:endParaRPr>
          </a:p>
        </p:txBody>
      </p:sp>
      <p:sp>
        <p:nvSpPr>
          <p:cNvPr id="9" name="TextBox 8"/>
          <p:cNvSpPr txBox="1"/>
          <p:nvPr/>
        </p:nvSpPr>
        <p:spPr>
          <a:xfrm>
            <a:off x="765312" y="1314221"/>
            <a:ext cx="7613375" cy="710552"/>
          </a:xfrm>
          <a:prstGeom prst="rect">
            <a:avLst/>
          </a:prstGeom>
          <a:solidFill>
            <a:srgbClr val="2CB7BC"/>
          </a:solidFill>
          <a:ln w="28575">
            <a:solidFill>
              <a:srgbClr val="2CB7BC"/>
            </a:solidFill>
          </a:ln>
        </p:spPr>
        <p:txBody>
          <a:bodyPr wrap="square" lIns="108000" tIns="108000" rIns="108000" bIns="108000" rtlCol="0">
            <a:spAutoFit/>
          </a:bodyPr>
          <a:lstStyle/>
          <a:p>
            <a:r>
              <a:rPr lang="en-GB" sz="1600" b="1" dirty="0">
                <a:solidFill>
                  <a:schemeClr val="bg1"/>
                </a:solidFill>
              </a:rPr>
              <a:t>If 8000 is present on each of these four number lines, what could the start and end of the number lines be? Where would 8000 be?</a:t>
            </a:r>
          </a:p>
        </p:txBody>
      </p:sp>
      <p:sp>
        <p:nvSpPr>
          <p:cNvPr id="10" name="TextBox 9"/>
          <p:cNvSpPr txBox="1"/>
          <p:nvPr/>
        </p:nvSpPr>
        <p:spPr>
          <a:xfrm>
            <a:off x="765589" y="2024773"/>
            <a:ext cx="3806411" cy="1416059"/>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sp>
        <p:nvSpPr>
          <p:cNvPr id="11" name="TextBox 10"/>
          <p:cNvSpPr txBox="1"/>
          <p:nvPr/>
        </p:nvSpPr>
        <p:spPr>
          <a:xfrm>
            <a:off x="765589" y="3441576"/>
            <a:ext cx="3806411" cy="1416059"/>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sp>
        <p:nvSpPr>
          <p:cNvPr id="12" name="TextBox 11"/>
          <p:cNvSpPr txBox="1"/>
          <p:nvPr/>
        </p:nvSpPr>
        <p:spPr>
          <a:xfrm>
            <a:off x="4572000" y="2027295"/>
            <a:ext cx="3806411" cy="1416059"/>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sp>
        <p:nvSpPr>
          <p:cNvPr id="13" name="TextBox 12"/>
          <p:cNvSpPr txBox="1"/>
          <p:nvPr/>
        </p:nvSpPr>
        <p:spPr>
          <a:xfrm>
            <a:off x="4572000" y="3444098"/>
            <a:ext cx="3806411" cy="1416059"/>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grpSp>
        <p:nvGrpSpPr>
          <p:cNvPr id="15" name="Group 14"/>
          <p:cNvGrpSpPr/>
          <p:nvPr/>
        </p:nvGrpSpPr>
        <p:grpSpPr>
          <a:xfrm>
            <a:off x="1272408" y="2584706"/>
            <a:ext cx="2792773" cy="148096"/>
            <a:chOff x="1531371" y="2063223"/>
            <a:chExt cx="6081255" cy="447261"/>
          </a:xfrm>
        </p:grpSpPr>
        <p:cxnSp>
          <p:nvCxnSpPr>
            <p:cNvPr id="19" name="Straight Connector 18"/>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7" name="Rectangle 16"/>
          <p:cNvSpPr/>
          <p:nvPr/>
        </p:nvSpPr>
        <p:spPr>
          <a:xfrm>
            <a:off x="3432715" y="2702465"/>
            <a:ext cx="1256643" cy="307777"/>
          </a:xfrm>
          <a:prstGeom prst="rect">
            <a:avLst/>
          </a:prstGeom>
        </p:spPr>
        <p:txBody>
          <a:bodyPr wrap="square">
            <a:spAutoFit/>
          </a:bodyPr>
          <a:lstStyle/>
          <a:p>
            <a:pPr algn="ctr"/>
            <a:r>
              <a:rPr lang="en-GB" sz="1400" b="1" dirty="0">
                <a:solidFill>
                  <a:srgbClr val="87BD31"/>
                </a:solidFill>
              </a:rPr>
              <a:t>8100</a:t>
            </a:r>
          </a:p>
        </p:txBody>
      </p:sp>
      <p:grpSp>
        <p:nvGrpSpPr>
          <p:cNvPr id="2" name="Group 1"/>
          <p:cNvGrpSpPr/>
          <p:nvPr/>
        </p:nvGrpSpPr>
        <p:grpSpPr>
          <a:xfrm>
            <a:off x="958103" y="2771274"/>
            <a:ext cx="628610" cy="533474"/>
            <a:chOff x="961327" y="2634470"/>
            <a:chExt cx="628610" cy="533474"/>
          </a:xfrm>
        </p:grpSpPr>
        <p:sp>
          <p:nvSpPr>
            <p:cNvPr id="16" name="Rectangle 15"/>
            <p:cNvSpPr/>
            <p:nvPr/>
          </p:nvSpPr>
          <p:spPr>
            <a:xfrm>
              <a:off x="961327" y="2860167"/>
              <a:ext cx="628610" cy="307777"/>
            </a:xfrm>
            <a:prstGeom prst="rect">
              <a:avLst/>
            </a:prstGeom>
            <a:solidFill>
              <a:schemeClr val="bg1"/>
            </a:solidFill>
            <a:ln w="19050">
              <a:solidFill>
                <a:schemeClr val="tx1"/>
              </a:solidFill>
            </a:ln>
          </p:spPr>
          <p:txBody>
            <a:bodyPr wrap="square">
              <a:spAutoFit/>
            </a:bodyPr>
            <a:lstStyle/>
            <a:p>
              <a:pPr algn="ctr"/>
              <a:r>
                <a:rPr lang="en-GB" sz="1400" b="1" dirty="0">
                  <a:solidFill>
                    <a:srgbClr val="87BD31"/>
                  </a:solidFill>
                </a:rPr>
                <a:t>8000</a:t>
              </a:r>
            </a:p>
          </p:txBody>
        </p:sp>
        <p:cxnSp>
          <p:nvCxnSpPr>
            <p:cNvPr id="18" name="Straight Arrow Connector 17"/>
            <p:cNvCxnSpPr/>
            <p:nvPr/>
          </p:nvCxnSpPr>
          <p:spPr>
            <a:xfrm flipV="1">
              <a:off x="1279417" y="2634470"/>
              <a:ext cx="0" cy="226371"/>
            </a:xfrm>
            <a:prstGeom prst="straightConnector1">
              <a:avLst/>
            </a:prstGeom>
            <a:ln w="28575">
              <a:solidFill>
                <a:schemeClr val="tx1"/>
              </a:solidFill>
              <a:headEnd w="sm"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32" name="Group 31"/>
          <p:cNvGrpSpPr/>
          <p:nvPr/>
        </p:nvGrpSpPr>
        <p:grpSpPr>
          <a:xfrm>
            <a:off x="5073354" y="2584706"/>
            <a:ext cx="2792773" cy="148096"/>
            <a:chOff x="1531371" y="2063223"/>
            <a:chExt cx="6081255" cy="447261"/>
          </a:xfrm>
        </p:grpSpPr>
        <p:cxnSp>
          <p:nvCxnSpPr>
            <p:cNvPr id="33" name="Straight Connector 32"/>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272408" y="4039195"/>
            <a:ext cx="2792773" cy="148096"/>
            <a:chOff x="1531371" y="2063223"/>
            <a:chExt cx="6081255" cy="447261"/>
          </a:xfrm>
        </p:grpSpPr>
        <p:cxnSp>
          <p:nvCxnSpPr>
            <p:cNvPr id="46" name="Straight Connector 45"/>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5073354" y="4039195"/>
            <a:ext cx="2792773" cy="148096"/>
            <a:chOff x="1531371" y="2063223"/>
            <a:chExt cx="6081255" cy="447261"/>
          </a:xfrm>
        </p:grpSpPr>
        <p:cxnSp>
          <p:nvCxnSpPr>
            <p:cNvPr id="59" name="Straight Connector 58"/>
            <p:cNvCxnSpPr/>
            <p:nvPr/>
          </p:nvCxnSpPr>
          <p:spPr>
            <a:xfrm>
              <a:off x="153137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213949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a:off x="274762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35574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396387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a:off x="4572001"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5180127"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a:off x="5788253"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p:cNvCxnSpPr/>
            <p:nvPr/>
          </p:nvCxnSpPr>
          <p:spPr>
            <a:xfrm>
              <a:off x="6396379"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7004505"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7612626" y="2063223"/>
              <a:ext cx="0" cy="447261"/>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flipH="1">
              <a:off x="1531371" y="2286853"/>
              <a:ext cx="608125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72" name="TextBox 71"/>
          <p:cNvSpPr txBox="1"/>
          <p:nvPr/>
        </p:nvSpPr>
        <p:spPr>
          <a:xfrm>
            <a:off x="751439" y="5024633"/>
            <a:ext cx="7636912" cy="464331"/>
          </a:xfrm>
          <a:prstGeom prst="rect">
            <a:avLst/>
          </a:prstGeom>
          <a:solidFill>
            <a:srgbClr val="2CB7BC"/>
          </a:solidFill>
          <a:ln w="28575">
            <a:solidFill>
              <a:srgbClr val="2CB7BC"/>
            </a:solidFill>
          </a:ln>
        </p:spPr>
        <p:txBody>
          <a:bodyPr wrap="square" lIns="108000" tIns="108000" rIns="108000" bIns="108000" rtlCol="0">
            <a:spAutoFit/>
          </a:bodyPr>
          <a:lstStyle/>
          <a:p>
            <a:r>
              <a:rPr lang="en-GB" sz="1600" b="1" dirty="0">
                <a:solidFill>
                  <a:schemeClr val="bg1"/>
                </a:solidFill>
              </a:rPr>
              <a:t>Explain how you solved the problem.</a:t>
            </a:r>
          </a:p>
        </p:txBody>
      </p:sp>
      <p:grpSp>
        <p:nvGrpSpPr>
          <p:cNvPr id="71" name="Group 70"/>
          <p:cNvGrpSpPr/>
          <p:nvPr/>
        </p:nvGrpSpPr>
        <p:grpSpPr>
          <a:xfrm>
            <a:off x="755649" y="5452732"/>
            <a:ext cx="7632701" cy="605168"/>
            <a:chOff x="755649" y="5452732"/>
            <a:chExt cx="7632701" cy="605168"/>
          </a:xfrm>
        </p:grpSpPr>
        <p:sp>
          <p:nvSpPr>
            <p:cNvPr id="73" name="TextBox 72"/>
            <p:cNvSpPr txBox="1"/>
            <p:nvPr/>
          </p:nvSpPr>
          <p:spPr>
            <a:xfrm>
              <a:off x="755650" y="5452732"/>
              <a:ext cx="7632700" cy="605168"/>
            </a:xfrm>
            <a:prstGeom prst="rect">
              <a:avLst/>
            </a:prstGeom>
            <a:solidFill>
              <a:schemeClr val="bg1"/>
            </a:solidFill>
            <a:ln w="28575">
              <a:solidFill>
                <a:srgbClr val="2CB7BC"/>
              </a:solidFill>
            </a:ln>
          </p:spPr>
          <p:txBody>
            <a:bodyPr wrap="square" lIns="108000" tIns="108000" rIns="108000" bIns="108000" rtlCol="0">
              <a:noAutofit/>
            </a:bodyPr>
            <a:lstStyle/>
            <a:p>
              <a:pPr algn="ctr"/>
              <a:r>
                <a:rPr lang="en-GB" b="1" dirty="0">
                  <a:solidFill>
                    <a:schemeClr val="bg1"/>
                  </a:solidFill>
                </a:rPr>
                <a:t>.</a:t>
              </a:r>
            </a:p>
          </p:txBody>
        </p:sp>
        <p:sp>
          <p:nvSpPr>
            <p:cNvPr id="5" name="Rectangle 4"/>
            <p:cNvSpPr/>
            <p:nvPr/>
          </p:nvSpPr>
          <p:spPr>
            <a:xfrm>
              <a:off x="755649" y="5452732"/>
              <a:ext cx="7622761" cy="584775"/>
            </a:xfrm>
            <a:prstGeom prst="rect">
              <a:avLst/>
            </a:prstGeom>
          </p:spPr>
          <p:txBody>
            <a:bodyPr wrap="square">
              <a:spAutoFit/>
            </a:bodyPr>
            <a:lstStyle/>
            <a:p>
              <a:r>
                <a:rPr lang="en-GB" sz="1600" b="1" dirty="0">
                  <a:solidFill>
                    <a:srgbClr val="87BD31"/>
                  </a:solidFill>
                </a:rPr>
                <a:t>Accept any explanation that shows that if the intervals are consistent, the start and end numbers could be anything. </a:t>
              </a:r>
            </a:p>
          </p:txBody>
        </p:sp>
      </p:grpSp>
      <p:grpSp>
        <p:nvGrpSpPr>
          <p:cNvPr id="76" name="Group 75"/>
          <p:cNvGrpSpPr/>
          <p:nvPr/>
        </p:nvGrpSpPr>
        <p:grpSpPr>
          <a:xfrm>
            <a:off x="7551822" y="2771274"/>
            <a:ext cx="628610" cy="533474"/>
            <a:chOff x="961327" y="2634470"/>
            <a:chExt cx="628610" cy="533474"/>
          </a:xfrm>
        </p:grpSpPr>
        <p:sp>
          <p:nvSpPr>
            <p:cNvPr id="78" name="Rectangle 77"/>
            <p:cNvSpPr/>
            <p:nvPr/>
          </p:nvSpPr>
          <p:spPr>
            <a:xfrm>
              <a:off x="961327" y="2860167"/>
              <a:ext cx="628610" cy="307777"/>
            </a:xfrm>
            <a:prstGeom prst="rect">
              <a:avLst/>
            </a:prstGeom>
            <a:solidFill>
              <a:schemeClr val="bg1"/>
            </a:solidFill>
            <a:ln w="19050">
              <a:solidFill>
                <a:schemeClr val="tx1"/>
              </a:solidFill>
            </a:ln>
          </p:spPr>
          <p:txBody>
            <a:bodyPr wrap="square">
              <a:spAutoFit/>
            </a:bodyPr>
            <a:lstStyle/>
            <a:p>
              <a:pPr algn="ctr"/>
              <a:r>
                <a:rPr lang="en-GB" sz="1400" b="1" dirty="0">
                  <a:solidFill>
                    <a:srgbClr val="87BD31"/>
                  </a:solidFill>
                </a:rPr>
                <a:t>8000</a:t>
              </a:r>
            </a:p>
          </p:txBody>
        </p:sp>
        <p:cxnSp>
          <p:nvCxnSpPr>
            <p:cNvPr id="79" name="Straight Arrow Connector 78"/>
            <p:cNvCxnSpPr/>
            <p:nvPr/>
          </p:nvCxnSpPr>
          <p:spPr>
            <a:xfrm flipV="1">
              <a:off x="1279417" y="2634470"/>
              <a:ext cx="0" cy="226371"/>
            </a:xfrm>
            <a:prstGeom prst="straightConnector1">
              <a:avLst/>
            </a:prstGeom>
            <a:ln w="28575">
              <a:solidFill>
                <a:schemeClr val="tx1"/>
              </a:solidFill>
              <a:headEnd w="sm"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80" name="Group 79"/>
          <p:cNvGrpSpPr/>
          <p:nvPr/>
        </p:nvGrpSpPr>
        <p:grpSpPr>
          <a:xfrm>
            <a:off x="6155435" y="4221205"/>
            <a:ext cx="628610" cy="533474"/>
            <a:chOff x="961327" y="2634470"/>
            <a:chExt cx="628610" cy="533474"/>
          </a:xfrm>
        </p:grpSpPr>
        <p:sp>
          <p:nvSpPr>
            <p:cNvPr id="81" name="Rectangle 80"/>
            <p:cNvSpPr/>
            <p:nvPr/>
          </p:nvSpPr>
          <p:spPr>
            <a:xfrm>
              <a:off x="961327" y="2860167"/>
              <a:ext cx="628610" cy="307777"/>
            </a:xfrm>
            <a:prstGeom prst="rect">
              <a:avLst/>
            </a:prstGeom>
            <a:solidFill>
              <a:schemeClr val="bg1"/>
            </a:solidFill>
            <a:ln w="19050">
              <a:solidFill>
                <a:schemeClr val="tx1"/>
              </a:solidFill>
            </a:ln>
          </p:spPr>
          <p:txBody>
            <a:bodyPr wrap="square">
              <a:spAutoFit/>
            </a:bodyPr>
            <a:lstStyle/>
            <a:p>
              <a:pPr algn="ctr"/>
              <a:r>
                <a:rPr lang="en-GB" sz="1400" b="1" dirty="0">
                  <a:solidFill>
                    <a:srgbClr val="87BD31"/>
                  </a:solidFill>
                </a:rPr>
                <a:t>8000</a:t>
              </a:r>
            </a:p>
          </p:txBody>
        </p:sp>
        <p:cxnSp>
          <p:nvCxnSpPr>
            <p:cNvPr id="82" name="Straight Arrow Connector 81"/>
            <p:cNvCxnSpPr/>
            <p:nvPr/>
          </p:nvCxnSpPr>
          <p:spPr>
            <a:xfrm flipV="1">
              <a:off x="1279417" y="2634470"/>
              <a:ext cx="0" cy="226371"/>
            </a:xfrm>
            <a:prstGeom prst="straightConnector1">
              <a:avLst/>
            </a:prstGeom>
            <a:ln w="28575">
              <a:solidFill>
                <a:schemeClr val="tx1"/>
              </a:solidFill>
              <a:headEnd w="sm" len="med"/>
              <a:tailEnd type="triangle" w="lg" len="lg"/>
            </a:ln>
          </p:spPr>
          <p:style>
            <a:lnRef idx="1">
              <a:schemeClr val="accent1"/>
            </a:lnRef>
            <a:fillRef idx="0">
              <a:schemeClr val="accent1"/>
            </a:fillRef>
            <a:effectRef idx="0">
              <a:schemeClr val="accent1"/>
            </a:effectRef>
            <a:fontRef idx="minor">
              <a:schemeClr val="tx1"/>
            </a:fontRef>
          </p:style>
        </p:cxnSp>
      </p:grpSp>
      <p:grpSp>
        <p:nvGrpSpPr>
          <p:cNvPr id="83" name="Group 82"/>
          <p:cNvGrpSpPr/>
          <p:nvPr/>
        </p:nvGrpSpPr>
        <p:grpSpPr>
          <a:xfrm>
            <a:off x="3183270" y="4209223"/>
            <a:ext cx="628610" cy="533474"/>
            <a:chOff x="961327" y="2634470"/>
            <a:chExt cx="628610" cy="533474"/>
          </a:xfrm>
        </p:grpSpPr>
        <p:sp>
          <p:nvSpPr>
            <p:cNvPr id="84" name="Rectangle 83"/>
            <p:cNvSpPr/>
            <p:nvPr/>
          </p:nvSpPr>
          <p:spPr>
            <a:xfrm>
              <a:off x="961327" y="2860167"/>
              <a:ext cx="628610" cy="307777"/>
            </a:xfrm>
            <a:prstGeom prst="rect">
              <a:avLst/>
            </a:prstGeom>
            <a:solidFill>
              <a:schemeClr val="bg1"/>
            </a:solidFill>
            <a:ln w="19050">
              <a:solidFill>
                <a:schemeClr val="tx1"/>
              </a:solidFill>
            </a:ln>
          </p:spPr>
          <p:txBody>
            <a:bodyPr wrap="square">
              <a:spAutoFit/>
            </a:bodyPr>
            <a:lstStyle/>
            <a:p>
              <a:pPr algn="ctr"/>
              <a:r>
                <a:rPr lang="en-GB" sz="1400" b="1" dirty="0">
                  <a:solidFill>
                    <a:srgbClr val="87BD31"/>
                  </a:solidFill>
                </a:rPr>
                <a:t>8000</a:t>
              </a:r>
            </a:p>
          </p:txBody>
        </p:sp>
        <p:cxnSp>
          <p:nvCxnSpPr>
            <p:cNvPr id="85" name="Straight Arrow Connector 84"/>
            <p:cNvCxnSpPr/>
            <p:nvPr/>
          </p:nvCxnSpPr>
          <p:spPr>
            <a:xfrm flipV="1">
              <a:off x="1279417" y="2634470"/>
              <a:ext cx="0" cy="226371"/>
            </a:xfrm>
            <a:prstGeom prst="straightConnector1">
              <a:avLst/>
            </a:prstGeom>
            <a:ln w="28575">
              <a:solidFill>
                <a:schemeClr val="tx1"/>
              </a:solidFill>
              <a:headEnd w="sm" len="med"/>
              <a:tailEnd type="triangle" w="lg" len="lg"/>
            </a:ln>
          </p:spPr>
          <p:style>
            <a:lnRef idx="1">
              <a:schemeClr val="accent1"/>
            </a:lnRef>
            <a:fillRef idx="0">
              <a:schemeClr val="accent1"/>
            </a:fillRef>
            <a:effectRef idx="0">
              <a:schemeClr val="accent1"/>
            </a:effectRef>
            <a:fontRef idx="minor">
              <a:schemeClr val="tx1"/>
            </a:fontRef>
          </p:style>
        </p:cxnSp>
      </p:grpSp>
      <p:sp>
        <p:nvSpPr>
          <p:cNvPr id="31" name="Rectangle 30"/>
          <p:cNvSpPr/>
          <p:nvPr/>
        </p:nvSpPr>
        <p:spPr>
          <a:xfrm>
            <a:off x="2540761" y="3244334"/>
            <a:ext cx="4063933" cy="338554"/>
          </a:xfrm>
          <a:prstGeom prst="rect">
            <a:avLst/>
          </a:prstGeom>
          <a:solidFill>
            <a:srgbClr val="87BD31"/>
          </a:solidFill>
          <a:ln w="28575">
            <a:solidFill>
              <a:srgbClr val="87BD31"/>
            </a:solidFill>
          </a:ln>
        </p:spPr>
        <p:txBody>
          <a:bodyPr wrap="none">
            <a:spAutoFit/>
          </a:bodyPr>
          <a:lstStyle/>
          <a:p>
            <a:r>
              <a:rPr lang="en-GB" sz="1600" b="1" dirty="0">
                <a:solidFill>
                  <a:schemeClr val="bg1"/>
                </a:solidFill>
              </a:rPr>
              <a:t>Accept any correct number lines, such as:</a:t>
            </a:r>
          </a:p>
        </p:txBody>
      </p:sp>
      <p:sp>
        <p:nvSpPr>
          <p:cNvPr id="86" name="Rectangle 85"/>
          <p:cNvSpPr/>
          <p:nvPr/>
        </p:nvSpPr>
        <p:spPr>
          <a:xfrm>
            <a:off x="4433444" y="2709530"/>
            <a:ext cx="1256643" cy="307777"/>
          </a:xfrm>
          <a:prstGeom prst="rect">
            <a:avLst/>
          </a:prstGeom>
        </p:spPr>
        <p:txBody>
          <a:bodyPr wrap="square">
            <a:spAutoFit/>
          </a:bodyPr>
          <a:lstStyle/>
          <a:p>
            <a:pPr algn="ctr"/>
            <a:r>
              <a:rPr lang="en-GB" sz="1400" b="1" dirty="0">
                <a:solidFill>
                  <a:srgbClr val="87BD31"/>
                </a:solidFill>
              </a:rPr>
              <a:t>7000</a:t>
            </a:r>
          </a:p>
        </p:txBody>
      </p:sp>
      <p:sp>
        <p:nvSpPr>
          <p:cNvPr id="87" name="Rectangle 86"/>
          <p:cNvSpPr/>
          <p:nvPr/>
        </p:nvSpPr>
        <p:spPr>
          <a:xfrm>
            <a:off x="652094" y="4157338"/>
            <a:ext cx="1256643" cy="307777"/>
          </a:xfrm>
          <a:prstGeom prst="rect">
            <a:avLst/>
          </a:prstGeom>
        </p:spPr>
        <p:txBody>
          <a:bodyPr wrap="square">
            <a:spAutoFit/>
          </a:bodyPr>
          <a:lstStyle/>
          <a:p>
            <a:pPr algn="ctr"/>
            <a:r>
              <a:rPr lang="en-GB" sz="1400" b="1" dirty="0">
                <a:solidFill>
                  <a:srgbClr val="87BD31"/>
                </a:solidFill>
              </a:rPr>
              <a:t>0</a:t>
            </a:r>
          </a:p>
        </p:txBody>
      </p:sp>
      <p:sp>
        <p:nvSpPr>
          <p:cNvPr id="88" name="Rectangle 87"/>
          <p:cNvSpPr/>
          <p:nvPr/>
        </p:nvSpPr>
        <p:spPr>
          <a:xfrm>
            <a:off x="3448753" y="4151079"/>
            <a:ext cx="1256643" cy="292388"/>
          </a:xfrm>
          <a:prstGeom prst="rect">
            <a:avLst/>
          </a:prstGeom>
        </p:spPr>
        <p:txBody>
          <a:bodyPr wrap="square">
            <a:spAutoFit/>
          </a:bodyPr>
          <a:lstStyle/>
          <a:p>
            <a:pPr algn="ctr"/>
            <a:r>
              <a:rPr lang="en-GB" sz="1300" b="1" dirty="0">
                <a:solidFill>
                  <a:srgbClr val="87BD31"/>
                </a:solidFill>
              </a:rPr>
              <a:t>10 000</a:t>
            </a:r>
          </a:p>
        </p:txBody>
      </p:sp>
      <p:sp>
        <p:nvSpPr>
          <p:cNvPr id="89" name="Rectangle 88"/>
          <p:cNvSpPr/>
          <p:nvPr/>
        </p:nvSpPr>
        <p:spPr>
          <a:xfrm>
            <a:off x="4440064" y="4151079"/>
            <a:ext cx="1256643" cy="307777"/>
          </a:xfrm>
          <a:prstGeom prst="rect">
            <a:avLst/>
          </a:prstGeom>
        </p:spPr>
        <p:txBody>
          <a:bodyPr wrap="square">
            <a:spAutoFit/>
          </a:bodyPr>
          <a:lstStyle/>
          <a:p>
            <a:pPr algn="ctr"/>
            <a:r>
              <a:rPr lang="en-GB" sz="1400" b="1" dirty="0">
                <a:solidFill>
                  <a:srgbClr val="87BD31"/>
                </a:solidFill>
              </a:rPr>
              <a:t>7995</a:t>
            </a:r>
          </a:p>
        </p:txBody>
      </p:sp>
      <p:sp>
        <p:nvSpPr>
          <p:cNvPr id="90" name="Rectangle 89"/>
          <p:cNvSpPr/>
          <p:nvPr/>
        </p:nvSpPr>
        <p:spPr>
          <a:xfrm>
            <a:off x="7235676" y="4151079"/>
            <a:ext cx="1256643" cy="307777"/>
          </a:xfrm>
          <a:prstGeom prst="rect">
            <a:avLst/>
          </a:prstGeom>
        </p:spPr>
        <p:txBody>
          <a:bodyPr wrap="square">
            <a:spAutoFit/>
          </a:bodyPr>
          <a:lstStyle/>
          <a:p>
            <a:pPr algn="ctr"/>
            <a:r>
              <a:rPr lang="en-GB" sz="1400" b="1" dirty="0">
                <a:solidFill>
                  <a:srgbClr val="87BD31"/>
                </a:solidFill>
              </a:rPr>
              <a:t>8005</a:t>
            </a:r>
          </a:p>
        </p:txBody>
      </p:sp>
    </p:spTree>
    <p:extLst>
      <p:ext uri="{BB962C8B-B14F-4D97-AF65-F5344CB8AC3E}">
        <p14:creationId xmlns:p14="http://schemas.microsoft.com/office/powerpoint/2010/main" val="419513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6"/>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8"/>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83"/>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71"/>
                                        </p:tgtEl>
                                        <p:attrNameLst>
                                          <p:attrName>style.visibility</p:attrName>
                                        </p:attrNameLst>
                                      </p:cBhvr>
                                      <p:to>
                                        <p:strVal val="visible"/>
                                      </p:to>
                                    </p:set>
                                    <p:animEffect transition="in" filter="wipe(up)">
                                      <p:cBhvr>
                                        <p:cTn id="39"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31" grpId="0" animBg="1"/>
      <p:bldP spid="86" grpId="0"/>
      <p:bldP spid="87" grpId="0"/>
      <p:bldP spid="88" grpId="0"/>
      <p:bldP spid="89" grpId="0"/>
      <p:bldP spid="9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astery PowerPoint Template" id="{43689DF9-D287-432E-9F40-D237B819A1A7}" vid="{5144CDE6-24FE-4389-99E0-1DDC4C0A7BE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249</TotalTime>
  <Words>535</Words>
  <Application>Microsoft Office PowerPoint</Application>
  <PresentationFormat>On-screen Show (4:3)</PresentationFormat>
  <Paragraphs>125</Paragraphs>
  <Slides>13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Times New Roman</vt:lpstr>
      <vt:lpstr>Tuffy</vt:lpstr>
      <vt:lpstr>Arial</vt:lpstr>
      <vt:lpstr>Calibri</vt:lpstr>
      <vt:lpstr>Tuffy-TTF</vt:lpstr>
      <vt:lpstr>Twinkl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Abi Haigh</dc:creator>
  <cp:lastModifiedBy>Samantha Hunter</cp:lastModifiedBy>
  <cp:revision>23</cp:revision>
  <dcterms:created xsi:type="dcterms:W3CDTF">2019-08-23T11:32:02Z</dcterms:created>
  <dcterms:modified xsi:type="dcterms:W3CDTF">2019-10-16T08:42:49Z</dcterms:modified>
</cp:coreProperties>
</file>