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609" autoAdjust="0"/>
  </p:normalViewPr>
  <p:slideViewPr>
    <p:cSldViewPr>
      <p:cViewPr varScale="1">
        <p:scale>
          <a:sx n="115" d="100"/>
          <a:sy n="115" d="100"/>
        </p:scale>
        <p:origin x="-15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67B14D-68BD-44D6-8528-73500676AE1C}" type="datetimeFigureOut">
              <a:rPr lang="en-US" smtClean="0"/>
              <a:pPr/>
              <a:t>5/15/2020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1058D2-81FD-4575-A036-C5D7FE1B52E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7B14D-68BD-44D6-8528-73500676AE1C}" type="datetimeFigureOut">
              <a:rPr lang="en-US" smtClean="0"/>
              <a:pPr/>
              <a:t>5/15/2020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1058D2-81FD-4575-A036-C5D7FE1B52E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7B14D-68BD-44D6-8528-73500676AE1C}" type="datetimeFigureOut">
              <a:rPr lang="en-US" smtClean="0"/>
              <a:pPr/>
              <a:t>5/15/2020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1058D2-81FD-4575-A036-C5D7FE1B52E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7B14D-68BD-44D6-8528-73500676AE1C}" type="datetimeFigureOut">
              <a:rPr lang="en-US" smtClean="0"/>
              <a:pPr/>
              <a:t>5/15/2020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1058D2-81FD-4575-A036-C5D7FE1B52E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7B14D-68BD-44D6-8528-73500676AE1C}" type="datetimeFigureOut">
              <a:rPr lang="en-US" smtClean="0"/>
              <a:pPr/>
              <a:t>5/15/2020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1058D2-81FD-4575-A036-C5D7FE1B52E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67B14D-68BD-44D6-8528-73500676AE1C}" type="datetimeFigureOut">
              <a:rPr lang="en-US" smtClean="0"/>
              <a:pPr/>
              <a:t>5/15/2020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1058D2-81FD-4575-A036-C5D7FE1B52E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67B14D-68BD-44D6-8528-73500676AE1C}" type="datetimeFigureOut">
              <a:rPr lang="en-US" smtClean="0"/>
              <a:pPr/>
              <a:t>5/15/2020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1058D2-81FD-4575-A036-C5D7FE1B52E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67B14D-68BD-44D6-8528-73500676AE1C}" type="datetimeFigureOut">
              <a:rPr lang="en-US" smtClean="0"/>
              <a:pPr/>
              <a:t>5/15/2020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1058D2-81FD-4575-A036-C5D7FE1B52E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7B14D-68BD-44D6-8528-73500676AE1C}" type="datetimeFigureOut">
              <a:rPr lang="en-US" smtClean="0"/>
              <a:pPr/>
              <a:t>5/15/2020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1058D2-81FD-4575-A036-C5D7FE1B52E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7B14D-68BD-44D6-8528-73500676AE1C}" type="datetimeFigureOut">
              <a:rPr lang="en-US" smtClean="0"/>
              <a:pPr/>
              <a:t>5/15/2020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1058D2-81FD-4575-A036-C5D7FE1B52E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7B14D-68BD-44D6-8528-73500676AE1C}" type="datetimeFigureOut">
              <a:rPr lang="en-US" smtClean="0"/>
              <a:pPr/>
              <a:t>5/15/2020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1058D2-81FD-4575-A036-C5D7FE1B52E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7B14D-68BD-44D6-8528-73500676AE1C}" type="datetimeFigureOut">
              <a:rPr lang="en-US" smtClean="0"/>
              <a:pPr/>
              <a:t>5/15/2020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058D2-81FD-4575-A036-C5D7FE1B52E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accent1">
                    <a:lumMod val="75000"/>
                  </a:schemeClr>
                </a:solidFill>
                <a:latin typeface="Comic Sans MS" pitchFamily="66" charset="0"/>
              </a:rPr>
              <a:t>The Next Chapter</a:t>
            </a:r>
            <a:endParaRPr lang="en-GB" dirty="0">
              <a:solidFill>
                <a:schemeClr val="accent1">
                  <a:lumMod val="75000"/>
                </a:schemeClr>
              </a:solidFill>
              <a:latin typeface="Comic Sans MS" pitchFamily="66" charset="0"/>
            </a:endParaRPr>
          </a:p>
        </p:txBody>
      </p:sp>
      <p:sp>
        <p:nvSpPr>
          <p:cNvPr id="3" name="Subtitle 2"/>
          <p:cNvSpPr>
            <a:spLocks noGrp="1"/>
          </p:cNvSpPr>
          <p:nvPr>
            <p:ph type="subTitle" idx="1"/>
          </p:nvPr>
        </p:nvSpPr>
        <p:spPr>
          <a:xfrm>
            <a:off x="1357290" y="4000504"/>
            <a:ext cx="6400800" cy="1752600"/>
          </a:xfrm>
        </p:spPr>
        <p:txBody>
          <a:bodyPr/>
          <a:lstStyle/>
          <a:p>
            <a:r>
              <a:rPr lang="en-GB" dirty="0" smtClean="0">
                <a:solidFill>
                  <a:schemeClr val="tx1"/>
                </a:solidFill>
              </a:rPr>
              <a:t>By Oliver Bridges	</a:t>
            </a:r>
            <a:endParaRPr lang="en-GB" dirty="0">
              <a:solidFill>
                <a:schemeClr val="tx1"/>
              </a:solidFill>
            </a:endParaRPr>
          </a:p>
        </p:txBody>
      </p:sp>
      <p:pic>
        <p:nvPicPr>
          <p:cNvPr id="4" name="Picture 3"/>
          <p:cNvPicPr>
            <a:picLocks noChangeAspect="1" noChangeArrowheads="1"/>
          </p:cNvPicPr>
          <p:nvPr/>
        </p:nvPicPr>
        <p:blipFill>
          <a:blip r:embed="rId2"/>
          <a:srcRect/>
          <a:stretch>
            <a:fillRect/>
          </a:stretch>
        </p:blipFill>
        <p:spPr bwMode="auto">
          <a:xfrm>
            <a:off x="4714876" y="6072206"/>
            <a:ext cx="4210050" cy="542925"/>
          </a:xfrm>
          <a:prstGeom prst="rect">
            <a:avLst/>
          </a:prstGeom>
          <a:noFill/>
          <a:ln w="9525">
            <a:noFill/>
            <a:miter lim="800000"/>
            <a:headEnd/>
            <a:tailEnd/>
          </a:ln>
          <a:effectLst/>
        </p:spPr>
      </p:pic>
      <p:pic>
        <p:nvPicPr>
          <p:cNvPr id="5" name="Picture 3"/>
          <p:cNvPicPr>
            <a:picLocks noChangeAspect="1" noChangeArrowheads="1"/>
          </p:cNvPicPr>
          <p:nvPr/>
        </p:nvPicPr>
        <p:blipFill>
          <a:blip r:embed="rId2"/>
          <a:srcRect/>
          <a:stretch>
            <a:fillRect/>
          </a:stretch>
        </p:blipFill>
        <p:spPr bwMode="auto">
          <a:xfrm>
            <a:off x="357158" y="6072206"/>
            <a:ext cx="4210050" cy="5429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428596" y="500042"/>
            <a:ext cx="3643338" cy="5421468"/>
          </a:xfrm>
          <a:prstGeom prst="rect">
            <a:avLst/>
          </a:prstGeom>
          <a:noFill/>
          <a:ln w="9525">
            <a:noFill/>
            <a:miter lim="800000"/>
            <a:headEnd/>
            <a:tailEnd/>
          </a:ln>
          <a:effectLst/>
        </p:spPr>
      </p:pic>
      <p:sp>
        <p:nvSpPr>
          <p:cNvPr id="5" name="TextBox 4"/>
          <p:cNvSpPr txBox="1"/>
          <p:nvPr/>
        </p:nvSpPr>
        <p:spPr>
          <a:xfrm>
            <a:off x="4643438" y="785794"/>
            <a:ext cx="3571900" cy="5078313"/>
          </a:xfrm>
          <a:prstGeom prst="rect">
            <a:avLst/>
          </a:prstGeom>
          <a:noFill/>
        </p:spPr>
        <p:txBody>
          <a:bodyPr wrap="square" rtlCol="0">
            <a:spAutoFit/>
          </a:bodyPr>
          <a:lstStyle/>
          <a:p>
            <a:r>
              <a:rPr lang="en-GB" dirty="0">
                <a:solidFill>
                  <a:schemeClr val="accent1">
                    <a:lumMod val="75000"/>
                  </a:schemeClr>
                </a:solidFill>
                <a:latin typeface="Comic Sans MS" pitchFamily="66" charset="0"/>
              </a:rPr>
              <a:t>Oh no! Athena became anxious at the thought of getting into trouble with Professor Homer for not finding the scroll's and bring them to him. Athena looked at Apollo and Artemis and asked "Will you both come and help me get the scrolls for Professor Homer please?"  Apollo smiled and said "Sure." Artemis nodded in agreement.</a:t>
            </a:r>
          </a:p>
          <a:p>
            <a:r>
              <a:rPr lang="en-GB" dirty="0">
                <a:solidFill>
                  <a:schemeClr val="accent1">
                    <a:lumMod val="75000"/>
                  </a:schemeClr>
                </a:solidFill>
                <a:latin typeface="Comic Sans MS" pitchFamily="66" charset="0"/>
              </a:rPr>
              <a:t>"Where are the scrolls being kept?" Asked Artemis.</a:t>
            </a:r>
          </a:p>
          <a:p>
            <a:r>
              <a:rPr lang="en-GB" dirty="0">
                <a:solidFill>
                  <a:schemeClr val="accent1">
                    <a:lumMod val="75000"/>
                  </a:schemeClr>
                </a:solidFill>
                <a:latin typeface="Comic Sans MS" pitchFamily="66" charset="0"/>
              </a:rPr>
              <a:t>"In the Library" Said Athena</a:t>
            </a:r>
          </a:p>
          <a:p>
            <a:r>
              <a:rPr lang="en-GB" dirty="0">
                <a:solidFill>
                  <a:schemeClr val="accent1">
                    <a:lumMod val="75000"/>
                  </a:schemeClr>
                </a:solidFill>
                <a:latin typeface="Comic Sans MS" pitchFamily="66" charset="0"/>
              </a:rPr>
              <a:t>Apollo grimaced " I heard that Uncle Hades had left Cerberus to guard them"</a:t>
            </a:r>
          </a:p>
          <a:p>
            <a:endParaRPr lang="en-GB" dirty="0">
              <a:solidFill>
                <a:schemeClr val="accent1">
                  <a:lumMod val="75000"/>
                </a:schemeClr>
              </a:solidFill>
              <a:latin typeface="Comic Sans MS" pitchFamily="66" charset="0"/>
            </a:endParaRPr>
          </a:p>
        </p:txBody>
      </p:sp>
      <p:pic>
        <p:nvPicPr>
          <p:cNvPr id="1027" name="Picture 3"/>
          <p:cNvPicPr>
            <a:picLocks noChangeAspect="1" noChangeArrowheads="1"/>
          </p:cNvPicPr>
          <p:nvPr/>
        </p:nvPicPr>
        <p:blipFill>
          <a:blip r:embed="rId3"/>
          <a:srcRect/>
          <a:stretch>
            <a:fillRect/>
          </a:stretch>
        </p:blipFill>
        <p:spPr bwMode="auto">
          <a:xfrm>
            <a:off x="4286248" y="5500702"/>
            <a:ext cx="4210050" cy="5429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57290" y="714356"/>
            <a:ext cx="3857652" cy="3357586"/>
          </a:xfrm>
          <a:prstGeom prst="rect">
            <a:avLst/>
          </a:prstGeom>
          <a:noFill/>
          <a:ln w="9525">
            <a:noFill/>
            <a:miter lim="800000"/>
            <a:headEnd/>
            <a:tailEnd/>
          </a:ln>
          <a:effectLst/>
        </p:spPr>
      </p:pic>
      <p:sp>
        <p:nvSpPr>
          <p:cNvPr id="5" name="TextBox 4"/>
          <p:cNvSpPr txBox="1"/>
          <p:nvPr/>
        </p:nvSpPr>
        <p:spPr>
          <a:xfrm>
            <a:off x="5286380" y="1500174"/>
            <a:ext cx="3143272" cy="2585323"/>
          </a:xfrm>
          <a:prstGeom prst="rect">
            <a:avLst/>
          </a:prstGeom>
          <a:noFill/>
        </p:spPr>
        <p:txBody>
          <a:bodyPr wrap="square" rtlCol="0">
            <a:spAutoFit/>
          </a:bodyPr>
          <a:lstStyle/>
          <a:p>
            <a:r>
              <a:rPr lang="en-GB" dirty="0">
                <a:solidFill>
                  <a:schemeClr val="accent1">
                    <a:lumMod val="75000"/>
                  </a:schemeClr>
                </a:solidFill>
                <a:latin typeface="Comic Sans MS" pitchFamily="66" charset="0"/>
              </a:rPr>
              <a:t>The Children left the field together trying to plot a plan to outsmart the devilish dog.  It was getting close to evening and the warmth of the sun was already leaving the sky. The Library was only a short distance. </a:t>
            </a:r>
          </a:p>
        </p:txBody>
      </p:sp>
      <p:sp>
        <p:nvSpPr>
          <p:cNvPr id="6" name="TextBox 5"/>
          <p:cNvSpPr txBox="1"/>
          <p:nvPr/>
        </p:nvSpPr>
        <p:spPr>
          <a:xfrm>
            <a:off x="1071538" y="4214818"/>
            <a:ext cx="7429552" cy="1477328"/>
          </a:xfrm>
          <a:prstGeom prst="rect">
            <a:avLst/>
          </a:prstGeom>
          <a:noFill/>
        </p:spPr>
        <p:txBody>
          <a:bodyPr wrap="square" rtlCol="0">
            <a:spAutoFit/>
          </a:bodyPr>
          <a:lstStyle/>
          <a:p>
            <a:r>
              <a:rPr lang="en-GB" dirty="0">
                <a:solidFill>
                  <a:schemeClr val="accent1">
                    <a:lumMod val="75000"/>
                  </a:schemeClr>
                </a:solidFill>
                <a:latin typeface="Comic Sans MS" pitchFamily="66" charset="0"/>
              </a:rPr>
              <a:t>"I've got it!" Cried Artemis </a:t>
            </a:r>
            <a:r>
              <a:rPr lang="en-GB" dirty="0" smtClean="0">
                <a:solidFill>
                  <a:schemeClr val="accent1">
                    <a:lumMod val="75000"/>
                  </a:schemeClr>
                </a:solidFill>
                <a:latin typeface="Comic Sans MS" pitchFamily="66" charset="0"/>
              </a:rPr>
              <a:t>coming to a </a:t>
            </a:r>
            <a:r>
              <a:rPr lang="en-GB" dirty="0">
                <a:solidFill>
                  <a:schemeClr val="accent1">
                    <a:lumMod val="75000"/>
                  </a:schemeClr>
                </a:solidFill>
                <a:latin typeface="Comic Sans MS" pitchFamily="66" charset="0"/>
              </a:rPr>
              <a:t>sudden halt. "Tell us then!" Demanded Apollo. "My dogs love to chase balls! Why would Cerberus be any different?" Artemis explained.  "We'd best hurry before Uncle Hades returns to collect the scrolls." Said Athena.  The children began to run.</a:t>
            </a:r>
          </a:p>
        </p:txBody>
      </p:sp>
      <p:pic>
        <p:nvPicPr>
          <p:cNvPr id="7" name="Picture 3"/>
          <p:cNvPicPr>
            <a:picLocks noChangeAspect="1" noChangeArrowheads="1"/>
          </p:cNvPicPr>
          <p:nvPr/>
        </p:nvPicPr>
        <p:blipFill>
          <a:blip r:embed="rId3"/>
          <a:srcRect/>
          <a:stretch>
            <a:fillRect/>
          </a:stretch>
        </p:blipFill>
        <p:spPr bwMode="auto">
          <a:xfrm>
            <a:off x="4572000" y="5929330"/>
            <a:ext cx="4210050" cy="542925"/>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285720" y="5929330"/>
            <a:ext cx="4210050" cy="5429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3438" y="642918"/>
            <a:ext cx="3857652" cy="5632311"/>
          </a:xfrm>
          <a:prstGeom prst="rect">
            <a:avLst/>
          </a:prstGeom>
          <a:noFill/>
        </p:spPr>
        <p:txBody>
          <a:bodyPr wrap="square" rtlCol="0">
            <a:spAutoFit/>
          </a:bodyPr>
          <a:lstStyle/>
          <a:p>
            <a:pPr lvl="0"/>
            <a:r>
              <a:rPr lang="en-GB" dirty="0">
                <a:solidFill>
                  <a:schemeClr val="accent1">
                    <a:lumMod val="75000"/>
                  </a:schemeClr>
                </a:solidFill>
                <a:latin typeface="Comic Sans MS" pitchFamily="66" charset="0"/>
              </a:rPr>
              <a:t>As they approach the library, the door is closed, Apollo opens it carefully, it makes a creaking noise as it moves. </a:t>
            </a:r>
            <a:r>
              <a:rPr kumimoji="0" lang="en-GB" b="0" i="0" u="none" strike="noStrike" cap="none" normalizeH="0" baseline="0" dirty="0" smtClean="0">
                <a:ln>
                  <a:noFill/>
                </a:ln>
                <a:solidFill>
                  <a:schemeClr val="accent1">
                    <a:lumMod val="75000"/>
                  </a:schemeClr>
                </a:solidFill>
                <a:effectLst/>
                <a:latin typeface="Comic Sans MS" pitchFamily="66" charset="0"/>
                <a:ea typeface="Perpetua" pitchFamily="18" charset="0"/>
                <a:cs typeface="Times New Roman" pitchFamily="18" charset="0"/>
              </a:rPr>
              <a:t>They stealthily enter the ancient room which was filled floor to ceiling with bookshelves.  Each shelf contain mystical texts from </a:t>
            </a:r>
            <a:r>
              <a:rPr kumimoji="0" lang="en-GB" b="0" i="0" u="none" strike="noStrike" cap="none" normalizeH="0" baseline="0" dirty="0" smtClean="0">
                <a:ln>
                  <a:noFill/>
                </a:ln>
                <a:solidFill>
                  <a:schemeClr val="accent1">
                    <a:lumMod val="75000"/>
                  </a:schemeClr>
                </a:solidFill>
                <a:effectLst/>
                <a:latin typeface="Comic Sans MS" pitchFamily="66" charset="0"/>
                <a:ea typeface="Perpetua" pitchFamily="18" charset="0"/>
                <a:cs typeface="Times New Roman" pitchFamily="18" charset="0"/>
              </a:rPr>
              <a:t>their </a:t>
            </a:r>
            <a:r>
              <a:rPr kumimoji="0" lang="en-GB" b="0" i="0" u="none" strike="noStrike" cap="none" normalizeH="0" baseline="0" dirty="0" smtClean="0">
                <a:ln>
                  <a:noFill/>
                </a:ln>
                <a:solidFill>
                  <a:schemeClr val="accent1">
                    <a:lumMod val="75000"/>
                  </a:schemeClr>
                </a:solidFill>
                <a:effectLst/>
                <a:latin typeface="Comic Sans MS" pitchFamily="66" charset="0"/>
                <a:ea typeface="Perpetua" pitchFamily="18" charset="0"/>
                <a:cs typeface="Times New Roman" pitchFamily="18" charset="0"/>
              </a:rPr>
              <a:t>ancestors history.  Some were so old that they were faded.  The children pause at sound of the dog.  Suddenly the devil dog runs towards them.  Athena shouts "Artemis throw the ball!" Artemis  searched her Quiver, oh no! it's not there, Artemis had forgotten she'd already thrown it back in the field for her own dogs to chase! "I don't have it!"</a:t>
            </a:r>
            <a:endParaRPr kumimoji="0" lang="en-GB" b="0" i="0" u="none" strike="noStrike" cap="none" normalizeH="0" baseline="0" dirty="0" smtClean="0">
              <a:ln>
                <a:noFill/>
              </a:ln>
              <a:solidFill>
                <a:schemeClr val="accent1">
                  <a:lumMod val="75000"/>
                </a:schemeClr>
              </a:solidFill>
              <a:effectLst/>
              <a:latin typeface="Arial" pitchFamily="34" charset="0"/>
              <a:cs typeface="Arial" pitchFamily="34" charset="0"/>
            </a:endParaRPr>
          </a:p>
          <a:p>
            <a:endParaRPr lang="en-GB" dirty="0">
              <a:solidFill>
                <a:schemeClr val="accent1">
                  <a:lumMod val="75000"/>
                </a:schemeClr>
              </a:solidFill>
              <a:latin typeface="Comic Sans MS" pitchFamily="66" charset="0"/>
            </a:endParaRPr>
          </a:p>
        </p:txBody>
      </p:sp>
      <p:pic>
        <p:nvPicPr>
          <p:cNvPr id="3079" name="Picture 7"/>
          <p:cNvPicPr>
            <a:picLocks noChangeAspect="1" noChangeArrowheads="1"/>
          </p:cNvPicPr>
          <p:nvPr/>
        </p:nvPicPr>
        <p:blipFill>
          <a:blip r:embed="rId2"/>
          <a:srcRect/>
          <a:stretch>
            <a:fillRect/>
          </a:stretch>
        </p:blipFill>
        <p:spPr bwMode="auto">
          <a:xfrm>
            <a:off x="714348" y="571480"/>
            <a:ext cx="3643338" cy="5619754"/>
          </a:xfrm>
          <a:prstGeom prst="rect">
            <a:avLst/>
          </a:prstGeom>
          <a:noFill/>
          <a:ln w="9525">
            <a:noFill/>
            <a:miter lim="800000"/>
            <a:headEnd/>
            <a:tailEnd/>
          </a:ln>
          <a:effectLst/>
        </p:spPr>
      </p:pic>
      <p:pic>
        <p:nvPicPr>
          <p:cNvPr id="10" name="Picture 3"/>
          <p:cNvPicPr>
            <a:picLocks noChangeAspect="1" noChangeArrowheads="1"/>
          </p:cNvPicPr>
          <p:nvPr/>
        </p:nvPicPr>
        <p:blipFill>
          <a:blip r:embed="rId3"/>
          <a:srcRect/>
          <a:stretch>
            <a:fillRect/>
          </a:stretch>
        </p:blipFill>
        <p:spPr bwMode="auto">
          <a:xfrm>
            <a:off x="4572000" y="5929330"/>
            <a:ext cx="4210050" cy="5429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srcRect/>
          <a:stretch>
            <a:fillRect/>
          </a:stretch>
        </p:blipFill>
        <p:spPr bwMode="auto">
          <a:xfrm>
            <a:off x="2571736" y="1714488"/>
            <a:ext cx="2886079" cy="2696049"/>
          </a:xfrm>
          <a:prstGeom prst="rect">
            <a:avLst/>
          </a:prstGeom>
          <a:noFill/>
          <a:ln w="9525">
            <a:noFill/>
            <a:miter lim="800000"/>
            <a:headEnd/>
            <a:tailEnd/>
          </a:ln>
          <a:effectLst/>
        </p:spPr>
      </p:pic>
      <p:sp>
        <p:nvSpPr>
          <p:cNvPr id="6" name="Rectangle 5"/>
          <p:cNvSpPr/>
          <p:nvPr/>
        </p:nvSpPr>
        <p:spPr>
          <a:xfrm>
            <a:off x="714348" y="1000108"/>
            <a:ext cx="7572428" cy="923330"/>
          </a:xfrm>
          <a:prstGeom prst="rect">
            <a:avLst/>
          </a:prstGeom>
        </p:spPr>
        <p:txBody>
          <a:bodyPr wrap="square">
            <a:spAutoFit/>
          </a:bodyPr>
          <a:lstStyle/>
          <a:p>
            <a:r>
              <a:rPr lang="en-GB" dirty="0">
                <a:solidFill>
                  <a:schemeClr val="accent1">
                    <a:lumMod val="75000"/>
                  </a:schemeClr>
                </a:solidFill>
                <a:latin typeface="Comic Sans MS" pitchFamily="66" charset="0"/>
              </a:rPr>
              <a:t>Apollo quick to respond searched around him for something to launch.  There next to one of the great bookshelves in the corner was an Apple.  He ran for it and grabbed it up. </a:t>
            </a:r>
          </a:p>
        </p:txBody>
      </p:sp>
      <p:sp>
        <p:nvSpPr>
          <p:cNvPr id="17412" name="Rectangle 4"/>
          <p:cNvSpPr>
            <a:spLocks noChangeArrowheads="1"/>
          </p:cNvSpPr>
          <p:nvPr/>
        </p:nvSpPr>
        <p:spPr bwMode="auto">
          <a:xfrm>
            <a:off x="571472" y="4714884"/>
            <a:ext cx="81439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accent1">
                    <a:lumMod val="75000"/>
                  </a:schemeClr>
                </a:solidFill>
                <a:effectLst/>
                <a:latin typeface="Comic Sans MS" pitchFamily="66" charset="0"/>
                <a:ea typeface="Perpetua" pitchFamily="18" charset="0"/>
                <a:cs typeface="Times New Roman" pitchFamily="18" charset="0"/>
              </a:rPr>
              <a:t>Turning he shouted "Over here Cerberus!" Catching to dogs attention he through the apple </a:t>
            </a:r>
            <a:r>
              <a:rPr kumimoji="0" lang="en-GB" b="0" i="0" u="none" strike="noStrike" cap="none" normalizeH="0" baseline="0" dirty="0" smtClean="0">
                <a:ln>
                  <a:noFill/>
                </a:ln>
                <a:solidFill>
                  <a:schemeClr val="accent1">
                    <a:lumMod val="75000"/>
                  </a:schemeClr>
                </a:solidFill>
                <a:effectLst/>
                <a:latin typeface="Comic Sans MS" pitchFamily="66" charset="0"/>
                <a:ea typeface="Perpetua" pitchFamily="18" charset="0"/>
                <a:cs typeface="Times New Roman" pitchFamily="18" charset="0"/>
              </a:rPr>
              <a:t>through </a:t>
            </a:r>
            <a:r>
              <a:rPr kumimoji="0" lang="en-GB" b="0" i="0" u="none" strike="noStrike" cap="none" normalizeH="0" baseline="0" dirty="0" smtClean="0">
                <a:ln>
                  <a:noFill/>
                </a:ln>
                <a:solidFill>
                  <a:schemeClr val="accent1">
                    <a:lumMod val="75000"/>
                  </a:schemeClr>
                </a:solidFill>
                <a:effectLst/>
                <a:latin typeface="Comic Sans MS" pitchFamily="66" charset="0"/>
                <a:ea typeface="Perpetua" pitchFamily="18" charset="0"/>
                <a:cs typeface="Times New Roman" pitchFamily="18" charset="0"/>
              </a:rPr>
              <a:t>the air and straight out the door where it bounced down to step. </a:t>
            </a:r>
            <a:endParaRPr kumimoji="0" lang="en-GB"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pic>
        <p:nvPicPr>
          <p:cNvPr id="8" name="Picture 3"/>
          <p:cNvPicPr>
            <a:picLocks noChangeAspect="1" noChangeArrowheads="1"/>
          </p:cNvPicPr>
          <p:nvPr/>
        </p:nvPicPr>
        <p:blipFill>
          <a:blip r:embed="rId3"/>
          <a:srcRect/>
          <a:stretch>
            <a:fillRect/>
          </a:stretch>
        </p:blipFill>
        <p:spPr bwMode="auto">
          <a:xfrm>
            <a:off x="4572000" y="5929330"/>
            <a:ext cx="4210050" cy="542925"/>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a:stretch>
            <a:fillRect/>
          </a:stretch>
        </p:blipFill>
        <p:spPr bwMode="auto">
          <a:xfrm>
            <a:off x="428596" y="5929330"/>
            <a:ext cx="4210050" cy="54292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48" y="2357430"/>
            <a:ext cx="3357586" cy="1143000"/>
          </a:xfrm>
        </p:spPr>
        <p:txBody>
          <a:bodyPr/>
          <a:lstStyle/>
          <a:p>
            <a:r>
              <a:rPr lang="en-GB" dirty="0" smtClean="0"/>
              <a:t>The end.</a:t>
            </a:r>
            <a:endParaRPr lang="en-GB" dirty="0"/>
          </a:p>
        </p:txBody>
      </p:sp>
      <p:sp>
        <p:nvSpPr>
          <p:cNvPr id="18433" name="Rectangle 1"/>
          <p:cNvSpPr>
            <a:spLocks noChangeArrowheads="1"/>
          </p:cNvSpPr>
          <p:nvPr/>
        </p:nvSpPr>
        <p:spPr bwMode="auto">
          <a:xfrm>
            <a:off x="714348" y="1357298"/>
            <a:ext cx="314327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accent1">
                    <a:lumMod val="75000"/>
                  </a:schemeClr>
                </a:solidFill>
                <a:effectLst/>
                <a:latin typeface="Comic Sans MS" pitchFamily="66" charset="0"/>
                <a:ea typeface="Perpetua" pitchFamily="18" charset="0"/>
                <a:cs typeface="Times New Roman" pitchFamily="18" charset="0"/>
              </a:rPr>
              <a:t>Athena reached for the scrolls on the table in the middle of the Library. Together the children left the library through the back door to avoid bumping into Cerberus. </a:t>
            </a:r>
            <a:r>
              <a:rPr kumimoji="0" lang="en-GB" b="0" i="0" u="none" strike="noStrike" cap="none" normalizeH="0" baseline="0" dirty="0" err="1" smtClean="0">
                <a:ln>
                  <a:noFill/>
                </a:ln>
                <a:solidFill>
                  <a:schemeClr val="accent1">
                    <a:lumMod val="75000"/>
                  </a:schemeClr>
                </a:solidFill>
                <a:effectLst/>
                <a:latin typeface="Comic Sans MS" pitchFamily="66" charset="0"/>
                <a:ea typeface="Perpetua" pitchFamily="18" charset="0"/>
                <a:cs typeface="Times New Roman" pitchFamily="18" charset="0"/>
              </a:rPr>
              <a:t>Fwww</a:t>
            </a:r>
            <a:r>
              <a:rPr kumimoji="0" lang="en-GB" b="0" i="0" u="none" strike="noStrike" cap="none" normalizeH="0" baseline="0" dirty="0" smtClean="0">
                <a:ln>
                  <a:noFill/>
                </a:ln>
                <a:solidFill>
                  <a:schemeClr val="accent1">
                    <a:lumMod val="75000"/>
                  </a:schemeClr>
                </a:solidFill>
                <a:effectLst/>
                <a:latin typeface="Comic Sans MS" pitchFamily="66" charset="0"/>
                <a:ea typeface="Perpetua" pitchFamily="18" charset="0"/>
                <a:cs typeface="Times New Roman" pitchFamily="18" charset="0"/>
              </a:rPr>
              <a:t>! What a relief the </a:t>
            </a:r>
            <a:r>
              <a:rPr kumimoji="0" lang="en-GB" b="0" i="0" u="none" strike="noStrike" cap="none" normalizeH="0" baseline="0" dirty="0" smtClean="0">
                <a:ln>
                  <a:noFill/>
                </a:ln>
                <a:solidFill>
                  <a:schemeClr val="accent1">
                    <a:lumMod val="75000"/>
                  </a:schemeClr>
                </a:solidFill>
                <a:effectLst/>
                <a:latin typeface="Comic Sans MS" pitchFamily="66" charset="0"/>
                <a:ea typeface="Perpetua" pitchFamily="18" charset="0"/>
                <a:cs typeface="Times New Roman" pitchFamily="18" charset="0"/>
              </a:rPr>
              <a:t>children </a:t>
            </a:r>
            <a:r>
              <a:rPr kumimoji="0" lang="en-GB" b="0" i="0" u="none" strike="noStrike" cap="none" normalizeH="0" baseline="0" dirty="0" smtClean="0">
                <a:ln>
                  <a:noFill/>
                </a:ln>
                <a:solidFill>
                  <a:schemeClr val="accent1">
                    <a:lumMod val="75000"/>
                  </a:schemeClr>
                </a:solidFill>
                <a:effectLst/>
                <a:latin typeface="Comic Sans MS" pitchFamily="66" charset="0"/>
                <a:ea typeface="Perpetua" pitchFamily="18" charset="0"/>
                <a:cs typeface="Times New Roman" pitchFamily="18" charset="0"/>
              </a:rPr>
              <a:t>had outsmarted the dog and could now </a:t>
            </a:r>
            <a:r>
              <a:rPr kumimoji="0" lang="en-GB" b="0" i="0" u="none" strike="noStrike" cap="none" normalizeH="0" baseline="0" dirty="0" smtClean="0">
                <a:ln>
                  <a:noFill/>
                </a:ln>
                <a:solidFill>
                  <a:schemeClr val="accent1">
                    <a:lumMod val="75000"/>
                  </a:schemeClr>
                </a:solidFill>
                <a:effectLst/>
                <a:latin typeface="Comic Sans MS" pitchFamily="66" charset="0"/>
                <a:ea typeface="Perpetua" pitchFamily="18" charset="0"/>
                <a:cs typeface="Times New Roman" pitchFamily="18" charset="0"/>
              </a:rPr>
              <a:t>take </a:t>
            </a:r>
            <a:r>
              <a:rPr kumimoji="0" lang="en-GB" b="0" i="0" u="none" strike="noStrike" cap="none" normalizeH="0" baseline="0" dirty="0" smtClean="0">
                <a:ln>
                  <a:noFill/>
                </a:ln>
                <a:solidFill>
                  <a:schemeClr val="accent1">
                    <a:lumMod val="75000"/>
                  </a:schemeClr>
                </a:solidFill>
                <a:effectLst/>
                <a:latin typeface="Comic Sans MS" pitchFamily="66" charset="0"/>
                <a:ea typeface="Perpetua" pitchFamily="18" charset="0"/>
                <a:cs typeface="Times New Roman" pitchFamily="18" charset="0"/>
              </a:rPr>
              <a:t>the scroll's to Professor Homer who was waiting for them.</a:t>
            </a:r>
            <a:endParaRPr kumimoji="0" lang="en-GB" b="0" i="0" u="none" strike="noStrike" cap="none" normalizeH="0" baseline="0" dirty="0" smtClean="0">
              <a:ln>
                <a:noFill/>
              </a:ln>
              <a:solidFill>
                <a:schemeClr val="accent1">
                  <a:lumMod val="75000"/>
                </a:schemeClr>
              </a:solidFill>
              <a:effectLst/>
              <a:latin typeface="Comic Sans MS" pitchFamily="66" charset="0"/>
              <a:cs typeface="Arial" pitchFamily="34" charset="0"/>
            </a:endParaRPr>
          </a:p>
        </p:txBody>
      </p:sp>
      <p:pic>
        <p:nvPicPr>
          <p:cNvPr id="5" name="Picture 3"/>
          <p:cNvPicPr>
            <a:picLocks noChangeAspect="1" noChangeArrowheads="1"/>
          </p:cNvPicPr>
          <p:nvPr/>
        </p:nvPicPr>
        <p:blipFill>
          <a:blip r:embed="rId2"/>
          <a:srcRect/>
          <a:stretch>
            <a:fillRect/>
          </a:stretch>
        </p:blipFill>
        <p:spPr bwMode="auto">
          <a:xfrm>
            <a:off x="4572000" y="5929330"/>
            <a:ext cx="4210050" cy="542925"/>
          </a:xfrm>
          <a:prstGeom prst="rect">
            <a:avLst/>
          </a:prstGeom>
          <a:noFill/>
          <a:ln w="9525">
            <a:noFill/>
            <a:miter lim="800000"/>
            <a:headEnd/>
            <a:tailEnd/>
          </a:ln>
          <a:effectLst/>
        </p:spPr>
      </p:pic>
      <p:pic>
        <p:nvPicPr>
          <p:cNvPr id="6" name="Picture 3"/>
          <p:cNvPicPr>
            <a:picLocks noChangeAspect="1" noChangeArrowheads="1"/>
          </p:cNvPicPr>
          <p:nvPr/>
        </p:nvPicPr>
        <p:blipFill>
          <a:blip r:embed="rId2"/>
          <a:srcRect/>
          <a:stretch>
            <a:fillRect/>
          </a:stretch>
        </p:blipFill>
        <p:spPr bwMode="auto">
          <a:xfrm>
            <a:off x="357158" y="5929330"/>
            <a:ext cx="4210050" cy="54292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TotalTime>
  <Words>453</Words>
  <Application>Microsoft Office PowerPoint</Application>
  <PresentationFormat>On-screen Show (4:3)</PresentationFormat>
  <Paragraphs>13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Next Chapter</vt:lpstr>
      <vt:lpstr>Slide 2</vt:lpstr>
      <vt:lpstr>Slide 3</vt:lpstr>
      <vt:lpstr>Slide 4</vt:lpstr>
      <vt:lpstr>Slide 5</vt:lpstr>
      <vt:lpstr>The end.</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Next Chapter</dc:title>
  <dc:creator>User1</dc:creator>
  <cp:lastModifiedBy>User1</cp:lastModifiedBy>
  <cp:revision>6</cp:revision>
  <dcterms:created xsi:type="dcterms:W3CDTF">2020-05-14T10:06:28Z</dcterms:created>
  <dcterms:modified xsi:type="dcterms:W3CDTF">2020-05-15T11:38:03Z</dcterms:modified>
</cp:coreProperties>
</file>